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68" r:id="rId2"/>
    <p:sldId id="340" r:id="rId3"/>
    <p:sldId id="355" r:id="rId4"/>
    <p:sldId id="356" r:id="rId5"/>
    <p:sldId id="337" r:id="rId6"/>
    <p:sldId id="341" r:id="rId7"/>
    <p:sldId id="342" r:id="rId8"/>
    <p:sldId id="339" r:id="rId9"/>
    <p:sldId id="351" r:id="rId10"/>
    <p:sldId id="343" r:id="rId11"/>
    <p:sldId id="344" r:id="rId12"/>
    <p:sldId id="349" r:id="rId13"/>
    <p:sldId id="362" r:id="rId14"/>
    <p:sldId id="338" r:id="rId15"/>
    <p:sldId id="345" r:id="rId16"/>
    <p:sldId id="346" r:id="rId17"/>
    <p:sldId id="364" r:id="rId18"/>
    <p:sldId id="348" r:id="rId19"/>
    <p:sldId id="29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23" autoAdjust="0"/>
    <p:restoredTop sz="83515" autoAdjust="0"/>
  </p:normalViewPr>
  <p:slideViewPr>
    <p:cSldViewPr>
      <p:cViewPr varScale="1">
        <p:scale>
          <a:sx n="64" d="100"/>
          <a:sy n="64" d="100"/>
        </p:scale>
        <p:origin x="-609" y="-7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0F3ECC-D2B9-4AA8-9655-1B7C82976398}" type="datetimeFigureOut">
              <a:rPr lang="en-US" smtClean="0"/>
              <a:pPr/>
              <a:t>11/3/2014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8E1CA-D777-4AFC-8925-EA301F6DEEB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I’m Karen Smith-Yoshimura,</a:t>
            </a:r>
            <a:r>
              <a:rPr lang="en-US" b="0" baseline="0" dirty="0" smtClean="0"/>
              <a:t> program officer in OCLC Research in our San Mateo office in California. I will summarize work over the past year on registering researchers in authority files. This is still “work in progress”.</a:t>
            </a:r>
            <a:endParaRPr lang="en-US" b="0" dirty="0" smtClean="0"/>
          </a:p>
          <a:p>
            <a:endParaRPr lang="en-US" b="0"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some functional requirements for the researcher, university administrator and funder. Other requirements are targeted for other stakeholders.</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started with a list of </a:t>
            </a:r>
            <a:r>
              <a:rPr lang="en-US" baseline="0" dirty="0" smtClean="0"/>
              <a:t>over 100 different research information/identifier systems. </a:t>
            </a:r>
            <a:r>
              <a:rPr lang="en-US" dirty="0" smtClean="0"/>
              <a:t> Criteria used to select systems to profile: 1) have significant mind-share/take-up by researchers and 2) researchers are represented by a persistent, unique, and publicly accessible</a:t>
            </a:r>
            <a:r>
              <a:rPr lang="en-US" baseline="0" dirty="0" smtClean="0"/>
              <a:t> URI.  We wanted to end up with a representative sample  of different research information/identifier systems. For some system types we profiled only one system to represent a category.</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a:t>
            </a:r>
            <a:r>
              <a:rPr lang="en-US" baseline="0" dirty="0" smtClean="0"/>
              <a:t> profile contains many characteristics; I’m showing only a partial overview, of the scope and size, for the systems characterized as authority or identifier hubs. Some focus </a:t>
            </a:r>
            <a:r>
              <a:rPr lang="en-US" i="1" baseline="0" dirty="0" smtClean="0"/>
              <a:t>only</a:t>
            </a:r>
            <a:r>
              <a:rPr lang="en-US" i="0" baseline="0" dirty="0" smtClean="0"/>
              <a:t> on researchers, while others are broad with millions of people represented. It is often impossible to tell how many researchers are represented in these larger databases.</a:t>
            </a:r>
            <a:endParaRPr lang="en-US" dirty="0" smtClean="0"/>
          </a:p>
          <a:p>
            <a:endParaRPr lang="en-US" dirty="0" smtClean="0"/>
          </a:p>
          <a:p>
            <a:r>
              <a:rPr lang="en-US" dirty="0" smtClean="0"/>
              <a:t>The Lattes Platform is the largest of the researcher-only databases; it  includes Brazilian researchers in all disciplines plus those outside Brazil</a:t>
            </a:r>
            <a:r>
              <a:rPr lang="en-US" baseline="0" dirty="0" smtClean="0"/>
              <a:t> who work with them.</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ISNI’s focus is to consolidate the data from multiple sources and assign then diffuse identifiers to support machine matching and disambiguation of name identities.  </a:t>
            </a:r>
            <a:r>
              <a:rPr lang="en-GB" sz="1200" kern="1200" dirty="0" smtClean="0">
                <a:solidFill>
                  <a:schemeClr val="tx1"/>
                </a:solidFill>
                <a:latin typeface="+mn-lt"/>
                <a:ea typeface="+mn-ea"/>
                <a:cs typeface="+mn-cs"/>
              </a:rPr>
              <a:t>ISNI can be assigned to all individuals and organisations that create, perform, produce, manage, distribute or feature in creative content including natural, legal, or fictional identities.  Note that ISNI is a VIAF</a:t>
            </a:r>
            <a:r>
              <a:rPr lang="en-GB" sz="1200" kern="1200" baseline="0" dirty="0" smtClean="0">
                <a:solidFill>
                  <a:schemeClr val="tx1"/>
                </a:solidFill>
                <a:latin typeface="+mn-lt"/>
                <a:ea typeface="+mn-ea"/>
                <a:cs typeface="+mn-cs"/>
              </a:rPr>
              <a:t> contributor and Digital Author Identifiers are being loaded into ISNI.</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overlaps.</a:t>
            </a:r>
            <a:r>
              <a:rPr lang="en-US" baseline="0" dirty="0" smtClean="0"/>
              <a:t> Here, Cliff Lynch’s VIAF cluster shows he is represented by a Wikipedia article, and is also in the ISNI database as well as the LC/NACO and Dutch national authority files. My OCLC colleague Eric Childress has an authority record with his ISNI, ORCID, and VIAF identifiers.</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Micah Altman (MIT) diagramed this Researcher</a:t>
            </a:r>
            <a:r>
              <a:rPr lang="en-US" baseline="0" dirty="0" smtClean="0"/>
              <a:t> ID information flow which demonstrates the complexity of the current researcher information workflow ecosystem. The ovals on the left show the various stakeholders: libraries, publishers, individual </a:t>
            </a:r>
            <a:r>
              <a:rPr lang="en-US" baseline="0" dirty="0" err="1" smtClean="0"/>
              <a:t>reserachers</a:t>
            </a:r>
            <a:r>
              <a:rPr lang="en-US" baseline="0" dirty="0" smtClean="0"/>
              <a:t>, ISNI registration agencies, ORCID and VIVO members, national research institutions. The dotted lines show the information flow among them, for example, book publishers provide information to libraries. The drums in the centers represent various types of aggregated databases: Virtual International Authority File, ISNI, ORCID, </a:t>
            </a:r>
            <a:r>
              <a:rPr lang="en-US" baseline="0" dirty="0" err="1" smtClean="0"/>
              <a:t>CrossRef</a:t>
            </a:r>
            <a:r>
              <a:rPr lang="en-US" baseline="0" dirty="0" smtClean="0"/>
              <a:t>, National platforms, VIVO.  The lower right represents institutional-based databases such as Harvard Profiles, Stanford’s Community Academic Profiles, an institution’s CRIS or Institutional repository. Note that these operate separately from the libraries’ work on authority records on the top left.  The information flows to either controlled information sources on the far right, or uncontrolled information sources on the Internet shown on the top (Google Scholar, LinkedIn, </a:t>
            </a:r>
            <a:r>
              <a:rPr lang="en-US" baseline="0" dirty="0" err="1" smtClean="0"/>
              <a:t>Mendeley</a:t>
            </a:r>
            <a:r>
              <a:rPr lang="en-US" baseline="0" dirty="0" smtClean="0"/>
              <a:t>). </a:t>
            </a:r>
          </a:p>
          <a:p>
            <a:endParaRPr lang="en-US" baseline="0" dirty="0" smtClean="0"/>
          </a:p>
          <a:p>
            <a:r>
              <a:rPr lang="en-US" baseline="0" dirty="0" smtClean="0"/>
              <a:t>A key question is how corrections or updates can be communicated between systems. Researchers are frustrated when they see errors in their profile or works incorrectly assigned to them, or works missing. Even if the information is corrected in the local instance, it often does not get reflected in the aggregated databases or hubs.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started identifying some “possibly emerging trends”.</a:t>
            </a:r>
            <a:r>
              <a:rPr lang="en-US" baseline="0" dirty="0" smtClean="0"/>
              <a:t> The field is changing so quickly it is hard to tell whether a couple of examples are isolated occurrences or indicative of an emerging trend.</a:t>
            </a:r>
          </a:p>
          <a:p>
            <a:endParaRPr lang="en-US" baseline="0" dirty="0" smtClean="0"/>
          </a:p>
          <a:p>
            <a:r>
              <a:rPr lang="en-US" baseline="0" dirty="0" smtClean="0"/>
              <a:t>Note that the four universities shown here are taking five different approaches to assigning identifiers to researchers.</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task group has just started to put together its recommendations. We propose</a:t>
            </a:r>
            <a:r>
              <a:rPr lang="en-US" baseline="0" dirty="0" smtClean="0"/>
              <a:t> to target the recommendations to a particular audience or stakeholder and suggest the criteria to select which identifier to use for a particular domain of applicability.</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Publishers and rights</a:t>
            </a:r>
            <a:r>
              <a:rPr lang="en-US" baseline="0" dirty="0" smtClean="0"/>
              <a:t> management agencies</a:t>
            </a:r>
            <a:r>
              <a:rPr lang="en-US" dirty="0" smtClean="0"/>
              <a:t> in particular are very concerned about privacy &amp; rights issues they may have. It’s important to have some agreement</a:t>
            </a:r>
            <a:r>
              <a:rPr lang="en-US" baseline="0" dirty="0" smtClean="0"/>
              <a:t> that</a:t>
            </a:r>
            <a:r>
              <a:rPr lang="en-US" dirty="0" smtClean="0"/>
              <a:t> </a:t>
            </a:r>
            <a:r>
              <a:rPr lang="en-US" baseline="0" dirty="0" smtClean="0"/>
              <a:t>data that may be considered private, like birth dates, can be used for </a:t>
            </a:r>
            <a:r>
              <a:rPr lang="en-US" i="1" baseline="0" dirty="0" smtClean="0"/>
              <a:t>matching</a:t>
            </a:r>
            <a:r>
              <a:rPr lang="en-US" i="0" baseline="0" dirty="0" smtClean="0"/>
              <a:t> but not for sharing.</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You can see in more detail our “works in progress” at the URL given here. </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some background</a:t>
            </a:r>
            <a:r>
              <a:rPr lang="en-US" baseline="0" dirty="0" smtClean="0"/>
              <a:t> and the problem statement. These are three university rankings issued annually, </a:t>
            </a:r>
            <a:r>
              <a:rPr lang="en-US" dirty="0" smtClean="0"/>
              <a:t>rankings that are of particular importance to research libraries. Some universities even incorporate</a:t>
            </a:r>
            <a:r>
              <a:rPr lang="en-US" baseline="0" dirty="0" smtClean="0"/>
              <a:t> raising their ranking in their strategic plans. All three use citations as a factor in determining the rankings, which skews the results towards universities focusing on the sciences rather than the humanities. It also puts added weight to authors of </a:t>
            </a:r>
            <a:r>
              <a:rPr lang="en-US" i="1" baseline="0" dirty="0" smtClean="0"/>
              <a:t>journal articles</a:t>
            </a:r>
            <a:r>
              <a:rPr lang="en-US" i="0" baseline="0" dirty="0" smtClean="0"/>
              <a:t>, which are usually not represented in national authority files.</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Noam</a:t>
            </a:r>
            <a:r>
              <a:rPr lang="en-US" baseline="0" dirty="0" smtClean="0"/>
              <a:t> Chomsky is a scholar widely translated.  </a:t>
            </a:r>
            <a:r>
              <a:rPr lang="en-US" baseline="0" dirty="0" err="1" smtClean="0"/>
              <a:t>WorldCat</a:t>
            </a:r>
            <a:r>
              <a:rPr lang="en-US" baseline="0" dirty="0" smtClean="0"/>
              <a:t> has records for his works in fifty languages. But only some of the forms of his name are represented as “preferred forms” in national authority files (shown on the left). </a:t>
            </a:r>
            <a:r>
              <a:rPr lang="en-US" dirty="0" smtClean="0"/>
              <a:t>T</a:t>
            </a:r>
            <a:r>
              <a:rPr lang="en-US" baseline="0" dirty="0" smtClean="0"/>
              <a:t>he forms on the right are from </a:t>
            </a:r>
            <a:r>
              <a:rPr lang="en-US" baseline="0" dirty="0" err="1" smtClean="0"/>
              <a:t>wikidata</a:t>
            </a:r>
            <a:r>
              <a:rPr lang="en-US" baseline="0" dirty="0" smtClean="0"/>
              <a:t>. The Library of Congress/NACO authority file can support only a few of the scripts shown, representing these scripts with </a:t>
            </a:r>
            <a:r>
              <a:rPr lang="en-US" baseline="0" dirty="0" err="1" smtClean="0"/>
              <a:t>romanizations</a:t>
            </a:r>
            <a:r>
              <a:rPr lang="en-US" baseline="0" dirty="0" smtClean="0"/>
              <a:t>.</a:t>
            </a:r>
          </a:p>
          <a:p>
            <a:endParaRPr lang="en-US" baseline="0" dirty="0" smtClean="0"/>
          </a:p>
          <a:p>
            <a:r>
              <a:rPr lang="en-US" baseline="0" dirty="0" smtClean="0"/>
              <a:t>Note that the “N. Chomsky” form used in journal articles is generally </a:t>
            </a:r>
            <a:r>
              <a:rPr lang="en-US" i="1" baseline="0" dirty="0" smtClean="0"/>
              <a:t>not</a:t>
            </a:r>
            <a:r>
              <a:rPr lang="en-US" i="0" baseline="0" dirty="0" smtClean="0"/>
              <a:t> included in national authority files. Chomsky happens to have a rather unique name, but for many others it would be a challenge to match up the abbreviated journal citation form with the fuller forms of name. This illustrates the futility of relying on text string matching to determine if two authors represent the same person or not.</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Michael Conlon is a</a:t>
            </a:r>
            <a:r>
              <a:rPr lang="en-US" baseline="0" dirty="0" smtClean="0"/>
              <a:t> member of our task group, an expert in </a:t>
            </a:r>
            <a:r>
              <a:rPr lang="en-US" baseline="0" dirty="0" err="1" smtClean="0"/>
              <a:t>biomedial</a:t>
            </a:r>
            <a:r>
              <a:rPr lang="en-US" baseline="0" dirty="0" smtClean="0"/>
              <a:t> informatics at the University of Florida. There is another Michael Conlon in the UK who writes articles on European taxes. Obviously two different people. Then there’s an article on </a:t>
            </a:r>
            <a:r>
              <a:rPr lang="en-US" baseline="0" dirty="0" err="1" smtClean="0"/>
              <a:t>microbiota</a:t>
            </a:r>
            <a:r>
              <a:rPr lang="en-US" baseline="0" dirty="0" smtClean="0"/>
              <a:t> in the Australian journal Microbiology written by a Michael Conlon. The same Michael Conlon as the U. Florida one or a different one based in Australia? Without other metadata, it is difficult to tell.</a:t>
            </a:r>
          </a:p>
          <a:p>
            <a:endParaRPr lang="en-US" baseline="0" dirty="0" smtClean="0"/>
          </a:p>
          <a:p>
            <a:r>
              <a:rPr lang="en-US" dirty="0" smtClean="0"/>
              <a:t>Michael</a:t>
            </a:r>
            <a:r>
              <a:rPr lang="en-US" baseline="0" dirty="0" smtClean="0"/>
              <a:t> Conlon is a rather uncommon name. But consider that in China 275 million people have the surname of Li, Wang or Zhang. And that’s not including the millions of overseas Chinese. The chances ethnic Chinese having the same name—especially in the abbreviated form used in journal articles– is high. We need other identifying attributes such as institutional affiliation and discipline (if not photos) to disambiguate names.</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researchers already have multiple identifiers. This is an example from a signature block in an email. The researcher includes </a:t>
            </a:r>
            <a:r>
              <a:rPr lang="en-US" i="1" dirty="0" smtClean="0"/>
              <a:t>twelve</a:t>
            </a:r>
            <a:r>
              <a:rPr lang="en-US" i="0" dirty="0" smtClean="0"/>
              <a:t> different identifiers or profiles he’s represented in. This also fragments his Web presence.</a:t>
            </a:r>
          </a:p>
          <a:p>
            <a:r>
              <a:rPr lang="en-US" i="0" dirty="0" smtClean="0"/>
              <a:t> </a:t>
            </a:r>
          </a:p>
          <a:p>
            <a:r>
              <a:rPr lang="en-US" i="0" dirty="0" smtClean="0"/>
              <a:t>To</a:t>
            </a:r>
            <a:r>
              <a:rPr lang="en-US" i="0" baseline="0" dirty="0" smtClean="0"/>
              <a:t> recap the problem statement:</a:t>
            </a:r>
          </a:p>
          <a:p>
            <a:pPr>
              <a:buFontTx/>
              <a:buChar char="-"/>
            </a:pPr>
            <a:r>
              <a:rPr lang="en-US" i="0" baseline="0" dirty="0" smtClean="0"/>
              <a:t>Citations are a factor in assessing the impact of scholarship but journal article authors often are not represented in authority files.</a:t>
            </a:r>
          </a:p>
          <a:p>
            <a:pPr>
              <a:buFontTx/>
              <a:buChar char="-"/>
            </a:pPr>
            <a:r>
              <a:rPr lang="en-US" i="0" baseline="0" dirty="0" smtClean="0"/>
              <a:t> A given scholar can be represented by different forms of the name, all of which may not be included in authority files.</a:t>
            </a:r>
          </a:p>
          <a:p>
            <a:pPr>
              <a:buFontTx/>
              <a:buChar char="-"/>
            </a:pPr>
            <a:r>
              <a:rPr lang="en-US" i="0" baseline="0" dirty="0" smtClean="0"/>
              <a:t>Two or more researchers may have the same name, and we need other attributes to disambiguate them.</a:t>
            </a:r>
          </a:p>
          <a:p>
            <a:pPr>
              <a:buFontTx/>
              <a:buChar char="-"/>
            </a:pPr>
            <a:r>
              <a:rPr lang="en-US" i="0" baseline="0" dirty="0" smtClean="0"/>
              <a:t>Some researchers already have multiple identifiers.</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members of the OCLC Research Registering Researchers in Authority Files Task Group which I facilitate. The members represent different perspectives from three countries – the U.S., The</a:t>
            </a:r>
            <a:r>
              <a:rPr lang="en-US" baseline="0" dirty="0" smtClean="0"/>
              <a:t> Netherlands, and the UK.  We have members who are librarians, those who contribute to the LC/NACO authority file or train others to do so and who are members of the Program for Cooperative Cataloging. We have ORCID and ISNI Board members, and representatives from VIVO, a Current Research Information System (</a:t>
            </a:r>
            <a:r>
              <a:rPr lang="en-US" baseline="0" dirty="0" err="1" smtClean="0"/>
              <a:t>Symplectic</a:t>
            </a:r>
            <a:r>
              <a:rPr lang="en-US" baseline="0" dirty="0" smtClean="0"/>
              <a:t>), and a publisher (</a:t>
            </a:r>
            <a:r>
              <a:rPr lang="en-US" baseline="0" dirty="0" err="1" smtClean="0"/>
              <a:t>Bowker</a:t>
            </a:r>
            <a:r>
              <a:rPr lang="en-US" baseline="0" dirty="0" smtClean="0"/>
              <a:t>). My colleague Thom Hickey is the chief scientist responsible for creating the Virtual International Authority File and is on both the VIAF Council and the ORCID Board.</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thing the task</a:t>
            </a:r>
            <a:r>
              <a:rPr lang="en-US" baseline="0" dirty="0" smtClean="0"/>
              <a:t> group did was write up 18 use case scenarios from the perspective of different actors or stakeholders. I’ve consolidate the needs identified here; some overlap. </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From the use case scenarios we derived functional requirements, again linked to the stakeholders. These are the functional requirements for librarians – we need consistent and robust metadata </a:t>
            </a:r>
            <a:r>
              <a:rPr lang="en-US" dirty="0" smtClean="0">
                <a:latin typeface="Open Sans"/>
              </a:rPr>
              <a:t>to allow for successful integration with other researcher’s output and various types of sorting. </a:t>
            </a:r>
            <a:endParaRPr lang="en-US" dirty="0"/>
          </a:p>
        </p:txBody>
      </p:sp>
      <p:sp>
        <p:nvSpPr>
          <p:cNvPr id="4" name="Slide Number Placeholder 3"/>
          <p:cNvSpPr>
            <a:spLocks noGrp="1"/>
          </p:cNvSpPr>
          <p:nvPr>
            <p:ph type="sldNum" sz="quarter" idx="10"/>
          </p:nvPr>
        </p:nvSpPr>
        <p:spPr/>
        <p:txBody>
          <a:bodyPr/>
          <a:lstStyle/>
          <a:p>
            <a:fld id="{0548E1CA-D777-4AFC-8925-EA301F6DEEB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creativecommons.org/licenses/by/3.0/"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3657600"/>
            <a:ext cx="7772400" cy="457200"/>
          </a:xfrm>
        </p:spPr>
        <p:txBody>
          <a:bodyPr>
            <a:normAutofit/>
          </a:bodyPr>
          <a:lstStyle>
            <a:lvl1pPr marL="0" indent="0" algn="l">
              <a:buNone/>
              <a:defRPr sz="2000">
                <a:solidFill>
                  <a:srgbClr val="6464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 – One Line</a:t>
            </a:r>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805456" y="533400"/>
            <a:ext cx="1632944" cy="1752600"/>
          </a:xfrm>
          <a:prstGeom prst="rect">
            <a:avLst/>
          </a:prstGeom>
          <a:noFill/>
          <a:ln w="9525">
            <a:noFill/>
            <a:miter lim="800000"/>
            <a:headEnd/>
            <a:tailEnd/>
          </a:ln>
          <a:effectLst/>
        </p:spPr>
      </p:pic>
      <p:sp>
        <p:nvSpPr>
          <p:cNvPr id="16" name="Text Placeholder 15"/>
          <p:cNvSpPr>
            <a:spLocks noGrp="1"/>
          </p:cNvSpPr>
          <p:nvPr>
            <p:ph type="body" sz="quarter" idx="13" hasCustomPrompt="1"/>
          </p:nvPr>
        </p:nvSpPr>
        <p:spPr>
          <a:xfrm>
            <a:off x="914400" y="4419600"/>
            <a:ext cx="4343400" cy="381000"/>
          </a:xfrm>
        </p:spPr>
        <p:txBody>
          <a:bodyPr>
            <a:normAutofit/>
          </a:bodyPr>
          <a:lstStyle>
            <a:lvl1pPr>
              <a:buNone/>
              <a:defRPr sz="1800" baseline="0"/>
            </a:lvl1pPr>
          </a:lstStyle>
          <a:p>
            <a:pPr lvl="0"/>
            <a:r>
              <a:rPr lang="en-US" dirty="0" smtClean="0"/>
              <a:t>First Name Last Name</a:t>
            </a:r>
          </a:p>
        </p:txBody>
      </p:sp>
      <p:sp>
        <p:nvSpPr>
          <p:cNvPr id="22" name="Text Placeholder 15"/>
          <p:cNvSpPr>
            <a:spLocks noGrp="1"/>
          </p:cNvSpPr>
          <p:nvPr>
            <p:ph type="body" sz="quarter" idx="15" hasCustomPrompt="1"/>
          </p:nvPr>
        </p:nvSpPr>
        <p:spPr>
          <a:xfrm>
            <a:off x="914400" y="4800600"/>
            <a:ext cx="4343400" cy="381000"/>
          </a:xfrm>
        </p:spPr>
        <p:txBody>
          <a:bodyPr>
            <a:normAutofit/>
          </a:bodyPr>
          <a:lstStyle>
            <a:lvl1pPr>
              <a:buNone/>
              <a:defRPr sz="1800" baseline="0"/>
            </a:lvl1pPr>
          </a:lstStyle>
          <a:p>
            <a:pPr lvl="0"/>
            <a:r>
              <a:rPr lang="en-US" dirty="0" smtClean="0"/>
              <a:t>Job Title, OCLC Research</a:t>
            </a:r>
            <a:endParaRPr lang="en-US" dirty="0"/>
          </a:p>
        </p:txBody>
      </p:sp>
      <p:sp>
        <p:nvSpPr>
          <p:cNvPr id="25" name="Text Placeholder 15"/>
          <p:cNvSpPr>
            <a:spLocks noGrp="1"/>
          </p:cNvSpPr>
          <p:nvPr>
            <p:ph type="body" sz="quarter" idx="17" hasCustomPrompt="1"/>
          </p:nvPr>
        </p:nvSpPr>
        <p:spPr>
          <a:xfrm>
            <a:off x="914400" y="5410200"/>
            <a:ext cx="4343400" cy="304800"/>
          </a:xfrm>
        </p:spPr>
        <p:txBody>
          <a:bodyPr>
            <a:normAutofit/>
          </a:bodyPr>
          <a:lstStyle>
            <a:lvl1pPr>
              <a:buNone/>
              <a:defRPr sz="1200" baseline="0"/>
            </a:lvl1pPr>
          </a:lstStyle>
          <a:p>
            <a:pPr lvl="0"/>
            <a:r>
              <a:rPr lang="en-US" dirty="0" smtClean="0"/>
              <a:t>Date</a:t>
            </a:r>
            <a:endParaRPr lang="en-US" dirty="0"/>
          </a:p>
        </p:txBody>
      </p:sp>
      <p:sp>
        <p:nvSpPr>
          <p:cNvPr id="26" name="Text Placeholder 15"/>
          <p:cNvSpPr>
            <a:spLocks noGrp="1"/>
          </p:cNvSpPr>
          <p:nvPr>
            <p:ph type="body" sz="quarter" idx="18" hasCustomPrompt="1"/>
          </p:nvPr>
        </p:nvSpPr>
        <p:spPr>
          <a:xfrm>
            <a:off x="914400" y="5715000"/>
            <a:ext cx="4343400" cy="304800"/>
          </a:xfrm>
        </p:spPr>
        <p:txBody>
          <a:bodyPr>
            <a:normAutofit/>
          </a:bodyPr>
          <a:lstStyle>
            <a:lvl1pPr>
              <a:buNone/>
              <a:defRPr sz="1200" baseline="0"/>
            </a:lvl1pPr>
          </a:lstStyle>
          <a:p>
            <a:pPr lvl="0"/>
            <a:r>
              <a:rPr lang="en-US" dirty="0" smtClean="0"/>
              <a:t>Conference Title</a:t>
            </a:r>
            <a:endParaRPr lang="en-US" dirty="0"/>
          </a:p>
        </p:txBody>
      </p:sp>
      <p:sp>
        <p:nvSpPr>
          <p:cNvPr id="27" name="Text Placeholder 15"/>
          <p:cNvSpPr>
            <a:spLocks noGrp="1"/>
          </p:cNvSpPr>
          <p:nvPr>
            <p:ph type="body" sz="quarter" idx="19" hasCustomPrompt="1"/>
          </p:nvPr>
        </p:nvSpPr>
        <p:spPr>
          <a:xfrm>
            <a:off x="914400" y="6019800"/>
            <a:ext cx="4343400" cy="304800"/>
          </a:xfrm>
        </p:spPr>
        <p:txBody>
          <a:bodyPr>
            <a:normAutofit/>
          </a:bodyPr>
          <a:lstStyle>
            <a:lvl1pPr>
              <a:buNone/>
              <a:defRPr sz="1200" baseline="0"/>
            </a:lvl1pPr>
          </a:lstStyle>
          <a:p>
            <a:pPr lvl="0"/>
            <a:r>
              <a:rPr lang="en-US" dirty="0" smtClean="0"/>
              <a:t>#</a:t>
            </a:r>
            <a:r>
              <a:rPr lang="en-US" dirty="0" err="1" smtClean="0"/>
              <a:t>hashtag</a:t>
            </a:r>
            <a:endParaRPr lang="en-US" dirty="0"/>
          </a:p>
        </p:txBody>
      </p:sp>
      <p:sp>
        <p:nvSpPr>
          <p:cNvPr id="28" name="Title 27"/>
          <p:cNvSpPr>
            <a:spLocks noGrp="1"/>
          </p:cNvSpPr>
          <p:nvPr>
            <p:ph type="title" hasCustomPrompt="1"/>
          </p:nvPr>
        </p:nvSpPr>
        <p:spPr>
          <a:xfrm>
            <a:off x="914400" y="2514600"/>
            <a:ext cx="7772400" cy="1143000"/>
          </a:xfrm>
        </p:spPr>
        <p:txBody>
          <a:bodyPr/>
          <a:lstStyle>
            <a:lvl1pPr>
              <a:defRPr/>
            </a:lvl1pPr>
          </a:lstStyle>
          <a:p>
            <a:r>
              <a:rPr lang="en-US" dirty="0" smtClean="0"/>
              <a:t>Click to edit Master title style</a:t>
            </a:r>
            <a:br>
              <a:rPr lang="en-US" dirty="0" smtClean="0"/>
            </a:br>
            <a:r>
              <a:rPr lang="en-US" dirty="0" smtClean="0"/>
              <a:t>Up to two Lines</a:t>
            </a:r>
            <a:endParaRPr lang="en-US" dirty="0"/>
          </a:p>
        </p:txBody>
      </p:sp>
    </p:spTree>
  </p:cSld>
  <p:clrMapOvr>
    <a:masterClrMapping/>
  </p:clrMapOvr>
  <p:transition>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age Color Log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3AA010-7757-41E0-A212-D41514C97AA5}" type="slidenum">
              <a:rPr lang="en-US" smtClean="0"/>
              <a:pPr/>
              <a:t>‹#›</a:t>
            </a:fld>
            <a:endParaRPr lang="en-US"/>
          </a:p>
        </p:txBody>
      </p:sp>
      <p:pic>
        <p:nvPicPr>
          <p:cNvPr id="5" name="Picture 4"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
        <p:nvSpPr>
          <p:cNvPr id="7" name="TextBox 6"/>
          <p:cNvSpPr txBox="1"/>
          <p:nvPr userDrawn="1"/>
        </p:nvSpPr>
        <p:spPr>
          <a:xfrm>
            <a:off x="4114800" y="6400800"/>
            <a:ext cx="835485" cy="246221"/>
          </a:xfrm>
          <a:prstGeom prst="rect">
            <a:avLst/>
          </a:prstGeom>
          <a:noFill/>
        </p:spPr>
        <p:txBody>
          <a:bodyPr wrap="none" rtlCol="0">
            <a:spAutoFit/>
          </a:bodyPr>
          <a:lstStyle/>
          <a:p>
            <a:r>
              <a:rPr lang="en-US" sz="1000" baseline="0" dirty="0" smtClean="0">
                <a:latin typeface="Open Sans"/>
              </a:rPr>
              <a:t>2014-01-27</a:t>
            </a:r>
            <a:endParaRPr lang="en-US" sz="1000" baseline="0" dirty="0">
              <a:latin typeface="Open Sans"/>
            </a:endParaRPr>
          </a:p>
        </p:txBody>
      </p:sp>
    </p:spTree>
  </p:cSld>
  <p:clrMapOvr>
    <a:masterClrMapping/>
  </p:clrMapOvr>
  <p:transition>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Blank with Title Color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B3AA010-7757-41E0-A212-D41514C97AA5}" type="slidenum">
              <a:rPr lang="en-US" smtClean="0"/>
              <a:pPr/>
              <a:t>‹#›</a:t>
            </a:fld>
            <a:endParaRPr lang="en-US"/>
          </a:p>
        </p:txBody>
      </p:sp>
      <p:pic>
        <p:nvPicPr>
          <p:cNvPr id="6" name="Picture 5"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transition>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hank You White Color Logo">
    <p:spTree>
      <p:nvGrpSpPr>
        <p:cNvPr id="1" name=""/>
        <p:cNvGrpSpPr/>
        <p:nvPr/>
      </p:nvGrpSpPr>
      <p:grpSpPr>
        <a:xfrm>
          <a:off x="0" y="0"/>
          <a:ext cx="0" cy="0"/>
          <a:chOff x="0" y="0"/>
          <a:chExt cx="0" cy="0"/>
        </a:xfrm>
      </p:grpSpPr>
      <p:pic>
        <p:nvPicPr>
          <p:cNvPr id="5" name="Picture 1" descr="image003"/>
          <p:cNvPicPr>
            <a:picLocks noChangeAspect="1" noChangeArrowheads="1"/>
          </p:cNvPicPr>
          <p:nvPr userDrawn="1"/>
        </p:nvPicPr>
        <p:blipFill>
          <a:blip r:embed="rId2" cstate="print"/>
          <a:srcRect/>
          <a:stretch>
            <a:fillRect/>
          </a:stretch>
        </p:blipFill>
        <p:spPr bwMode="auto">
          <a:xfrm>
            <a:off x="7239000" y="6019800"/>
            <a:ext cx="1310640" cy="457200"/>
          </a:xfrm>
          <a:prstGeom prst="rect">
            <a:avLst/>
          </a:prstGeom>
          <a:noFill/>
          <a:ln w="9525">
            <a:noFill/>
            <a:miter lim="800000"/>
            <a:headEnd/>
            <a:tailEnd/>
          </a:ln>
        </p:spPr>
      </p:pic>
      <p:sp>
        <p:nvSpPr>
          <p:cNvPr id="7" name="TextBox 6"/>
          <p:cNvSpPr txBox="1"/>
          <p:nvPr userDrawn="1"/>
        </p:nvSpPr>
        <p:spPr>
          <a:xfrm>
            <a:off x="914400" y="2590800"/>
            <a:ext cx="7391400" cy="830997"/>
          </a:xfrm>
          <a:prstGeom prst="rect">
            <a:avLst/>
          </a:prstGeom>
          <a:noFill/>
        </p:spPr>
        <p:txBody>
          <a:bodyPr wrap="square" rtlCol="0">
            <a:spAutoFit/>
          </a:bodyPr>
          <a:lstStyle/>
          <a:p>
            <a:r>
              <a:rPr lang="en-US" sz="4800" dirty="0" smtClean="0">
                <a:solidFill>
                  <a:srgbClr val="646464"/>
                </a:solidFill>
                <a:latin typeface="Segoe UI Light" pitchFamily="34" charset="0"/>
                <a:ea typeface="Open Sans Semibold" pitchFamily="34" charset="0"/>
                <a:cs typeface="Open Sans Semibold" pitchFamily="34" charset="0"/>
              </a:rPr>
              <a:t>Thanks</a:t>
            </a:r>
            <a:r>
              <a:rPr lang="en-US" sz="4800" baseline="0" dirty="0" smtClean="0">
                <a:solidFill>
                  <a:srgbClr val="646464"/>
                </a:solidFill>
                <a:latin typeface="Segoe UI Light" pitchFamily="34" charset="0"/>
                <a:ea typeface="Open Sans Semibold" pitchFamily="34" charset="0"/>
                <a:cs typeface="Open Sans Semibold" pitchFamily="34" charset="0"/>
              </a:rPr>
              <a:t> </a:t>
            </a:r>
            <a:r>
              <a:rPr lang="en-US" sz="4800" dirty="0" smtClean="0">
                <a:solidFill>
                  <a:srgbClr val="646464"/>
                </a:solidFill>
                <a:latin typeface="Segoe UI Light" pitchFamily="34" charset="0"/>
                <a:ea typeface="Open Sans Semibold" pitchFamily="34" charset="0"/>
                <a:cs typeface="Open Sans Semibold" pitchFamily="34" charset="0"/>
              </a:rPr>
              <a:t>for your attention.</a:t>
            </a:r>
            <a:endParaRPr lang="en-US" sz="4800" dirty="0">
              <a:solidFill>
                <a:srgbClr val="646464"/>
              </a:solidFill>
              <a:latin typeface="Segoe UI Light" pitchFamily="34" charset="0"/>
              <a:ea typeface="Open Sans Semibold" pitchFamily="34" charset="0"/>
              <a:cs typeface="Open Sans Semibold" pitchFamily="34" charset="0"/>
            </a:endParaRPr>
          </a:p>
        </p:txBody>
      </p:sp>
      <p:pic>
        <p:nvPicPr>
          <p:cNvPr id="9" name="Picture 2"/>
          <p:cNvPicPr>
            <a:picLocks noChangeAspect="1" noChangeArrowheads="1"/>
          </p:cNvPicPr>
          <p:nvPr userDrawn="1"/>
        </p:nvPicPr>
        <p:blipFill>
          <a:blip r:embed="rId3" cstate="print"/>
          <a:srcRect/>
          <a:stretch>
            <a:fillRect/>
          </a:stretch>
        </p:blipFill>
        <p:spPr bwMode="auto">
          <a:xfrm>
            <a:off x="805456" y="533400"/>
            <a:ext cx="1632944" cy="1752600"/>
          </a:xfrm>
          <a:prstGeom prst="rect">
            <a:avLst/>
          </a:prstGeom>
          <a:noFill/>
          <a:ln w="9525">
            <a:noFill/>
            <a:miter lim="800000"/>
            <a:headEnd/>
            <a:tailEnd/>
          </a:ln>
          <a:effectLst/>
        </p:spPr>
      </p:pic>
      <p:sp>
        <p:nvSpPr>
          <p:cNvPr id="11" name="Text Placeholder 10"/>
          <p:cNvSpPr>
            <a:spLocks noGrp="1"/>
          </p:cNvSpPr>
          <p:nvPr>
            <p:ph type="body" sz="quarter" idx="11" hasCustomPrompt="1"/>
          </p:nvPr>
        </p:nvSpPr>
        <p:spPr>
          <a:xfrm>
            <a:off x="914400" y="3429000"/>
            <a:ext cx="5181600" cy="1981200"/>
          </a:xfrm>
        </p:spPr>
        <p:txBody>
          <a:bodyPr>
            <a:normAutofit/>
          </a:bodyPr>
          <a:lstStyle>
            <a:lvl1pPr>
              <a:buNone/>
              <a:defRPr sz="1400" baseline="0"/>
            </a:lvl1pPr>
          </a:lstStyle>
          <a:p>
            <a:pPr lvl="0"/>
            <a:r>
              <a:rPr lang="en-US" dirty="0" smtClean="0"/>
              <a:t>Name, Email, Twitter, other closing contact info here…. </a:t>
            </a:r>
            <a:endParaRPr lang="en-US" dirty="0"/>
          </a:p>
        </p:txBody>
      </p:sp>
      <p:sp>
        <p:nvSpPr>
          <p:cNvPr id="10" name="TextBox 9"/>
          <p:cNvSpPr txBox="1"/>
          <p:nvPr userDrawn="1"/>
        </p:nvSpPr>
        <p:spPr>
          <a:xfrm>
            <a:off x="914400" y="6044625"/>
            <a:ext cx="6019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Open Sans" pitchFamily="34" charset="0"/>
                <a:ea typeface="Open Sans" pitchFamily="34" charset="0"/>
                <a:cs typeface="Open Sans" pitchFamily="34" charset="0"/>
              </a:rPr>
              <a:t>©2013 OCLC.</a:t>
            </a:r>
            <a:r>
              <a:rPr lang="en-US" sz="800" kern="1200" baseline="0" dirty="0" smtClean="0">
                <a:solidFill>
                  <a:schemeClr val="tx1"/>
                </a:solidFill>
                <a:latin typeface="Open Sans" pitchFamily="34" charset="0"/>
                <a:ea typeface="Open Sans" pitchFamily="34" charset="0"/>
                <a:cs typeface="Open Sans" pitchFamily="34" charset="0"/>
              </a:rPr>
              <a:t> </a:t>
            </a:r>
            <a:r>
              <a:rPr lang="en-US" sz="800" dirty="0" smtClean="0">
                <a:solidFill>
                  <a:schemeClr val="tx1"/>
                </a:solidFill>
                <a:latin typeface="Open Sans" pitchFamily="34" charset="0"/>
                <a:ea typeface="Open Sans" pitchFamily="34" charset="0"/>
                <a:cs typeface="Open Sans" pitchFamily="34" charset="0"/>
              </a:rPr>
              <a:t>This work is licensed</a:t>
            </a:r>
            <a:r>
              <a:rPr lang="en-US" sz="800" baseline="0" dirty="0" smtClean="0">
                <a:solidFill>
                  <a:schemeClr val="tx1"/>
                </a:solidFill>
                <a:latin typeface="Open Sans" pitchFamily="34" charset="0"/>
                <a:ea typeface="Open Sans" pitchFamily="34" charset="0"/>
                <a:cs typeface="Open Sans" pitchFamily="34" charset="0"/>
              </a:rPr>
              <a:t> under a Creative Commons Attribution 3.0 </a:t>
            </a:r>
            <a:r>
              <a:rPr lang="en-US" sz="800" baseline="0" dirty="0" err="1" smtClean="0">
                <a:solidFill>
                  <a:schemeClr val="tx1"/>
                </a:solidFill>
                <a:latin typeface="Open Sans" pitchFamily="34" charset="0"/>
                <a:ea typeface="Open Sans" pitchFamily="34" charset="0"/>
                <a:cs typeface="Open Sans" pitchFamily="34" charset="0"/>
              </a:rPr>
              <a:t>Unported</a:t>
            </a:r>
            <a:r>
              <a:rPr lang="en-US" sz="800" baseline="0" dirty="0" smtClean="0">
                <a:solidFill>
                  <a:schemeClr val="tx1"/>
                </a:solidFill>
                <a:latin typeface="Open Sans" pitchFamily="34" charset="0"/>
                <a:ea typeface="Open Sans" pitchFamily="34" charset="0"/>
                <a:cs typeface="Open Sans" pitchFamily="34" charset="0"/>
              </a:rPr>
              <a:t> License. </a:t>
            </a:r>
            <a:r>
              <a:rPr lang="en-US" sz="800" kern="1200" dirty="0" smtClean="0">
                <a:solidFill>
                  <a:schemeClr val="tx1"/>
                </a:solidFill>
                <a:latin typeface="Open Sans" charset="0"/>
                <a:ea typeface="Open Sans" charset="0"/>
                <a:cs typeface="Open Sans" charset="0"/>
              </a:rPr>
              <a:t>Suggested attribution: “This work uses content from [presentation title] © OCLC, used under a Creative Commons Attribution license:  </a:t>
            </a:r>
            <a:r>
              <a:rPr lang="en-US" sz="800" u="sng" kern="1200" dirty="0" smtClean="0">
                <a:solidFill>
                  <a:schemeClr val="tx1"/>
                </a:solidFill>
                <a:latin typeface="Open Sans" charset="0"/>
                <a:ea typeface="Open Sans" charset="0"/>
                <a:cs typeface="Open Sans" charset="0"/>
                <a:hlinkClick r:id="rId4"/>
              </a:rPr>
              <a:t>http</a:t>
            </a:r>
            <a:r>
              <a:rPr lang="en-US" sz="800" u="sng" kern="1200" dirty="0" smtClean="0">
                <a:solidFill>
                  <a:schemeClr val="bg1"/>
                </a:solidFill>
                <a:latin typeface="Open Sans" charset="0"/>
                <a:ea typeface="Open Sans" charset="0"/>
                <a:cs typeface="Open Sans" charset="0"/>
                <a:hlinkClick r:id="rId4"/>
              </a:rPr>
              <a:t>://</a:t>
            </a:r>
            <a:r>
              <a:rPr lang="en-US" sz="800" u="sng" kern="1200" dirty="0" smtClean="0">
                <a:solidFill>
                  <a:schemeClr val="tx1"/>
                </a:solidFill>
                <a:latin typeface="Open Sans" charset="0"/>
                <a:ea typeface="Open Sans" charset="0"/>
                <a:cs typeface="Open Sans" charset="0"/>
                <a:hlinkClick r:id="rId4"/>
              </a:rPr>
              <a:t>creativecommons.org/licenses/by/3.0/</a:t>
            </a:r>
            <a:r>
              <a:rPr lang="en-US" sz="800" kern="1200" dirty="0" smtClean="0">
                <a:solidFill>
                  <a:schemeClr val="tx1"/>
                </a:solidFill>
                <a:latin typeface="Open Sans" charset="0"/>
                <a:ea typeface="Open Sans" charset="0"/>
                <a:cs typeface="Open Sans" charset="0"/>
                <a:hlinkClick r:id="rId4"/>
              </a:rPr>
              <a:t>” </a:t>
            </a:r>
            <a:endParaRPr lang="en-US" sz="800" dirty="0" smtClean="0">
              <a:solidFill>
                <a:schemeClr val="tx1"/>
              </a:solidFill>
              <a:latin typeface="Open Sans" pitchFamily="34" charset="0"/>
              <a:ea typeface="Open Sans" pitchFamily="34" charset="0"/>
              <a:cs typeface="Open Sans" pitchFamily="34" charset="0"/>
            </a:endParaRPr>
          </a:p>
        </p:txBody>
      </p:sp>
    </p:spTree>
  </p:cSld>
  <p:clrMapOvr>
    <a:masterClrMapping/>
  </p:clrMapOvr>
  <p:transition>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876A30B-2EEE-D845-889D-D2FCDCC626FF}" type="datetimeFigureOut">
              <a:rPr lang="en-US" smtClean="0"/>
              <a:pPr/>
              <a:t>11/3/2014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8EBE21A-6A2C-A44E-94F4-8986924BE077}" type="slidenum">
              <a:rPr lang="en-US" smtClean="0"/>
              <a:pPr/>
              <a:t>‹#›</a:t>
            </a:fld>
            <a:endParaRPr lang="en-US"/>
          </a:p>
        </p:txBody>
      </p:sp>
    </p:spTree>
    <p:extLst>
      <p:ext uri="{BB962C8B-B14F-4D97-AF65-F5344CB8AC3E}">
        <p14:creationId xmlns:p14="http://schemas.microsoft.com/office/powerpoint/2010/main" xmlns="" val="35471635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646464"/>
                </a:solidFill>
                <a:latin typeface="Open Sans" pitchFamily="34" charset="0"/>
                <a:ea typeface="Open Sans" pitchFamily="34" charset="0"/>
                <a:cs typeface="Open Sans" pitchFamily="34" charset="0"/>
              </a:defRPr>
            </a:lvl1pPr>
          </a:lstStyle>
          <a:p>
            <a:fld id="{6B3AA010-7757-41E0-A212-D41514C97AA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Lst>
  <p:transition>
    <p:pull/>
  </p:transition>
  <p:hf hdr="0" ftr="0" dt="0"/>
  <p:txStyles>
    <p:titleStyle>
      <a:lvl1pPr algn="l" defTabSz="914400" rtl="0" eaLnBrk="1" latinLnBrk="0" hangingPunct="1">
        <a:spcBef>
          <a:spcPct val="0"/>
        </a:spcBef>
        <a:buNone/>
        <a:defRPr sz="4000" kern="1200">
          <a:solidFill>
            <a:schemeClr val="tx1"/>
          </a:solidFill>
          <a:latin typeface="Open Sans Semibold" pitchFamily="34" charset="0"/>
          <a:ea typeface="Open Sans Semibold" pitchFamily="34" charset="0"/>
          <a:cs typeface="Open Sans Semibold"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rgbClr val="646464"/>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400" kern="1200">
          <a:solidFill>
            <a:srgbClr val="646464"/>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000" kern="1200">
          <a:solidFill>
            <a:srgbClr val="646464"/>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1800" kern="1200">
          <a:solidFill>
            <a:srgbClr val="646464"/>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1800" kern="1200">
          <a:solidFill>
            <a:srgbClr val="646464"/>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5.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8.png"/><Relationship Id="rId11" Type="http://schemas.openxmlformats.org/officeDocument/2006/relationships/image" Target="../media/image31.png"/><Relationship Id="rId5" Type="http://schemas.openxmlformats.org/officeDocument/2006/relationships/image" Target="../media/image27.png"/><Relationship Id="rId10"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34.png"/><Relationship Id="rId10"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9.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5.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mailto:smithyok@oclc.org"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hyperlink" Target="http://www.oclc.org/research/activities/registering-researchers.html" TargetMode="External"/><Relationship Id="rId4" Type="http://schemas.openxmlformats.org/officeDocument/2006/relationships/hyperlink" Target="viaf.org/viaf/7286851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hyperlink" Target="http://hi.wikipedia.org/wiki/%E0%A4%A8%E0%A5%8B%E0%A4%86%E0%A4%AE_%E0%A4%9A%E0%A4%BE%E0%A4%AE%E0%A5%8D%E0%A4%B8%E0%A4%95%E0%A5%80" TargetMode="External"/><Relationship Id="rId13" Type="http://schemas.openxmlformats.org/officeDocument/2006/relationships/hyperlink" Target="http://kn.wikipedia.org/wiki/%E0%B2%A8%E0%B3%8B%E0%B2%85%E0%B2%AE%E0%B3%8D_%E0%B2%9A%E0%B2%BE%E0%B2%AE%E0%B3%8D%E0%B2%B8%E0%B3%8D%E0%B2%95%E0%B3%80" TargetMode="External"/><Relationship Id="rId18" Type="http://schemas.openxmlformats.org/officeDocument/2006/relationships/hyperlink" Target="http://zh.wikipedia.org/wiki/%E8%AF%BA%E5%A7%86%C2%B7%E4%B9%94%E5%A7%86%E6%96%AF%E5%9F%BA" TargetMode="External"/><Relationship Id="rId3" Type="http://schemas.openxmlformats.org/officeDocument/2006/relationships/image" Target="../media/image7.png"/><Relationship Id="rId7" Type="http://schemas.openxmlformats.org/officeDocument/2006/relationships/hyperlink" Target="http://gu.wikipedia.org/wiki/%E0%AA%A8%E0%AB%8B%E0%AA%86%E0%AA%AE_%E0%AA%9A%E0%AB%8B%E0%AA%AE%E0%AB%8D%E0%AA%B8%E0%AB%8D%E0%AA%95%E0%AB%80" TargetMode="External"/><Relationship Id="rId12" Type="http://schemas.openxmlformats.org/officeDocument/2006/relationships/hyperlink" Target="http://kk.wikipedia.org/wiki/%D0%9D%D0%BE%D0%B0%D0%BC_%D0%A7%D0%BE%D0%BC%D1%81%D0%BA%D0%B8" TargetMode="External"/><Relationship Id="rId17" Type="http://schemas.openxmlformats.org/officeDocument/2006/relationships/hyperlink" Target="http://ru.wikipedia.org/wiki/%D0%A5%D0%BE%D0%BC%D1%81%D0%BA%D0%B8%D0%B9,_%D0%9D%D0%BE%D0%B0%D0%BC" TargetMode="External"/><Relationship Id="rId2" Type="http://schemas.openxmlformats.org/officeDocument/2006/relationships/notesSlide" Target="../notesSlides/notesSlide3.xml"/><Relationship Id="rId16" Type="http://schemas.openxmlformats.org/officeDocument/2006/relationships/hyperlink" Target="http://pa.wikipedia.org/wiki/%E0%A8%A8%E0%A9%8C%E0%A8%AE_%E0%A8%9A%E0%A9%8C%E0%A8%AE%E0%A8%B8%E0%A8%95%E0%A9%80" TargetMode="External"/><Relationship Id="rId1" Type="http://schemas.openxmlformats.org/officeDocument/2006/relationships/slideLayout" Target="../slideLayouts/slideLayout3.xml"/><Relationship Id="rId6" Type="http://schemas.openxmlformats.org/officeDocument/2006/relationships/hyperlink" Target="http://bo.wikipedia.org/wiki/%E0%BD%93%E0%BD%98%E0%BC%8B%E0%BD%86%E0%BD%BC%E0%BD%98%E0%BC%8B%E0%BD%A6%E0%BD%B2%E0%BC%8B%E0%BD%80%E0%BD%BA%E0%BC%8D" TargetMode="External"/><Relationship Id="rId11" Type="http://schemas.openxmlformats.org/officeDocument/2006/relationships/hyperlink" Target="http://ka.wikipedia.org/wiki/%E1%83%9C%E1%83%9D%E1%83%90%E1%83%9B_%E1%83%A9%E1%83%9D%E1%83%9B%E1%83%A1%E1%83%99%E1%83%98" TargetMode="External"/><Relationship Id="rId5" Type="http://schemas.openxmlformats.org/officeDocument/2006/relationships/hyperlink" Target="http://bn.wikipedia.org/wiki/%E0%A6%A8%E0%A7%8B%E0%A6%AE_%E0%A6%9A%E0%A6%AE%E0%A7%8D%E2%80%8C%E0%A6%B8%E0%A7%8D%E0%A6%95%E0%A6%BF" TargetMode="External"/><Relationship Id="rId15" Type="http://schemas.openxmlformats.org/officeDocument/2006/relationships/hyperlink" Target="http://ml.wikipedia.org/wiki/%E0%B4%A8%E0%B5%8B%E0%B4%82_%E0%B4%9A%E0%B5%8B%E0%B4%82%E0%B4%B8%E0%B5%8D%E0%B4%95%E0%B4%BF" TargetMode="External"/><Relationship Id="rId10" Type="http://schemas.openxmlformats.org/officeDocument/2006/relationships/hyperlink" Target="http://ja.wikipedia.org/wiki/%E3%83%8E%E3%83%BC%E3%83%A0%E3%83%BB%E3%83%81%E3%83%A7%E3%83%A0%E3%82%B9%E3%82%AD%E3%83%BC" TargetMode="External"/><Relationship Id="rId4" Type="http://schemas.openxmlformats.org/officeDocument/2006/relationships/hyperlink" Target="http://el.wikipedia.org/wiki/%CE%9D%CF%8C%CE%B1%CE%BC_%CE%A4%CF%83%CF%8C%CE%BC%CF%83%CE%BA%CE%B9" TargetMode="External"/><Relationship Id="rId9" Type="http://schemas.openxmlformats.org/officeDocument/2006/relationships/hyperlink" Target="http://hy.wikipedia.org/wiki/%D5%86%D5%B8%D5%A1%D5%B4_%D5%89%D5%B8%D5%B4%D5%BD%D5%AF%D5%AB" TargetMode="External"/><Relationship Id="rId14" Type="http://schemas.openxmlformats.org/officeDocument/2006/relationships/hyperlink" Target="http://ko.wikipedia.org/wiki/%EB%85%B8%EC%97%84_%EC%B4%98%EC%8A%A4%ED%82%A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hyperlink" Target="http://orcid.org/0000-0001-5796-2727" TargetMode="External"/><Relationship Id="rId13" Type="http://schemas.openxmlformats.org/officeDocument/2006/relationships/hyperlink" Target="http://viaf.org/viaf/36099266/" TargetMode="External"/><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hyperlink" Target="http://uu.academia.edu/JeroenBosman" TargetMode="External"/><Relationship Id="rId21" Type="http://schemas.openxmlformats.org/officeDocument/2006/relationships/image" Target="../media/image19.png"/><Relationship Id="rId7" Type="http://schemas.openxmlformats.org/officeDocument/2006/relationships/hyperlink" Target="http://academic.research.microsoft.com/Author/51538592/jeroen-bosman" TargetMode="External"/><Relationship Id="rId12" Type="http://schemas.openxmlformats.org/officeDocument/2006/relationships/hyperlink" Target="http://www.slideshare.net/hierohiero" TargetMode="External"/><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5.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hyperlink" Target="http://www.mendeley.com/profiles/jeroen-bosman/" TargetMode="External"/><Relationship Id="rId11" Type="http://schemas.openxmlformats.org/officeDocument/2006/relationships/hyperlink" Target="http://www.scopus.com/authid/detail.url?authorId=7003519484" TargetMode="External"/><Relationship Id="rId24" Type="http://schemas.openxmlformats.org/officeDocument/2006/relationships/image" Target="../media/image22.png"/><Relationship Id="rId5" Type="http://schemas.openxmlformats.org/officeDocument/2006/relationships/hyperlink" Target="http://www.isni.org/0000000028810209" TargetMode="External"/><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hyperlink" Target="http://www.researchgate.net/profile/Jeroen_Bosman/" TargetMode="External"/><Relationship Id="rId19" Type="http://schemas.openxmlformats.org/officeDocument/2006/relationships/image" Target="../media/image17.png"/><Relationship Id="rId4" Type="http://schemas.openxmlformats.org/officeDocument/2006/relationships/hyperlink" Target="http://scholar.google.com/citations?user=-IfPy3IAAAAJ&amp;hl=en" TargetMode="External"/><Relationship Id="rId9" Type="http://schemas.openxmlformats.org/officeDocument/2006/relationships/hyperlink" Target="http://www.researcherid.com/ProfileView.action?queryString=KG0UuZjN5WmCiHc/MC4oLVEKrQQu+pzQ8/9yrRrmi8Y=&amp;Init=Yes&amp;SrcApp=CR&amp;returnCode=ROUTER.Success&amp;SID=N27lOD6EgipnADLnAbK" TargetMode="External"/><Relationship Id="rId14" Type="http://schemas.openxmlformats.org/officeDocument/2006/relationships/hyperlink" Target="http://www.worldcat.org/wcidentities/lccn-n91-100619" TargetMode="External"/><Relationship Id="rId22" Type="http://schemas.openxmlformats.org/officeDocument/2006/relationships/image" Target="../media/image20.png"/><Relationship Id="rId27"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r>
              <a:rPr lang="en-US" dirty="0" smtClean="0">
                <a:solidFill>
                  <a:schemeClr val="tx1"/>
                </a:solidFill>
              </a:rPr>
              <a:t>OCLC Research</a:t>
            </a:r>
            <a:endParaRPr lang="en-US" dirty="0">
              <a:solidFill>
                <a:schemeClr val="tx1"/>
              </a:solidFill>
            </a:endParaRPr>
          </a:p>
        </p:txBody>
      </p:sp>
      <p:sp>
        <p:nvSpPr>
          <p:cNvPr id="8" name="Text Placeholder 7"/>
          <p:cNvSpPr>
            <a:spLocks noGrp="1"/>
          </p:cNvSpPr>
          <p:nvPr>
            <p:ph type="body" sz="quarter" idx="17"/>
          </p:nvPr>
        </p:nvSpPr>
        <p:spPr>
          <a:xfrm>
            <a:off x="914400" y="5410200"/>
            <a:ext cx="6477000" cy="304800"/>
          </a:xfrm>
        </p:spPr>
        <p:txBody>
          <a:bodyPr>
            <a:noAutofit/>
          </a:bodyPr>
          <a:lstStyle/>
          <a:p>
            <a:r>
              <a:rPr lang="en-US" sz="1600" dirty="0" smtClean="0">
                <a:solidFill>
                  <a:schemeClr val="tx1"/>
                </a:solidFill>
              </a:rPr>
              <a:t>OCLC Research Update, Midwinter ALA Philadelphia</a:t>
            </a:r>
          </a:p>
          <a:p>
            <a:endParaRPr lang="en-US" sz="1600" dirty="0"/>
          </a:p>
        </p:txBody>
      </p:sp>
      <p:sp>
        <p:nvSpPr>
          <p:cNvPr id="5" name="Title 4"/>
          <p:cNvSpPr>
            <a:spLocks noGrp="1"/>
          </p:cNvSpPr>
          <p:nvPr>
            <p:ph type="title"/>
          </p:nvPr>
        </p:nvSpPr>
        <p:spPr/>
        <p:txBody>
          <a:bodyPr>
            <a:noAutofit/>
          </a:bodyPr>
          <a:lstStyle/>
          <a:p>
            <a:pPr algn="ctr"/>
            <a:r>
              <a:rPr lang="en-US" sz="4400" dirty="0" smtClean="0">
                <a:solidFill>
                  <a:srgbClr val="0070C0"/>
                </a:solidFill>
              </a:rPr>
              <a:t>Registering Researchers in </a:t>
            </a:r>
            <a:br>
              <a:rPr lang="en-US" sz="4400" dirty="0" smtClean="0">
                <a:solidFill>
                  <a:srgbClr val="0070C0"/>
                </a:solidFill>
              </a:rPr>
            </a:br>
            <a:r>
              <a:rPr lang="en-US" sz="4400" dirty="0" smtClean="0">
                <a:solidFill>
                  <a:srgbClr val="0070C0"/>
                </a:solidFill>
              </a:rPr>
              <a:t>Authority Files	</a:t>
            </a:r>
            <a:endParaRPr lang="en-US" sz="4400" dirty="0">
              <a:solidFill>
                <a:srgbClr val="0070C0"/>
              </a:solidFill>
            </a:endParaRPr>
          </a:p>
        </p:txBody>
      </p:sp>
      <p:sp>
        <p:nvSpPr>
          <p:cNvPr id="4" name="Slide Number Placeholder 3"/>
          <p:cNvSpPr>
            <a:spLocks noGrp="1"/>
          </p:cNvSpPr>
          <p:nvPr>
            <p:ph type="sldNum" sz="quarter" idx="4294967295"/>
          </p:nvPr>
        </p:nvSpPr>
        <p:spPr>
          <a:xfrm>
            <a:off x="7010400" y="6356350"/>
            <a:ext cx="2133600" cy="365125"/>
          </a:xfrm>
        </p:spPr>
        <p:txBody>
          <a:bodyPr/>
          <a:lstStyle/>
          <a:p>
            <a:fld id="{6B3AA010-7757-41E0-A212-D41514C97AA5}" type="slidenum">
              <a:rPr lang="en-US" smtClean="0"/>
              <a:pPr/>
              <a:t>1</a:t>
            </a:fld>
            <a:endParaRPr lang="en-US"/>
          </a:p>
        </p:txBody>
      </p:sp>
      <p:sp>
        <p:nvSpPr>
          <p:cNvPr id="13" name="Text Placeholder 12"/>
          <p:cNvSpPr>
            <a:spLocks noGrp="1"/>
          </p:cNvSpPr>
          <p:nvPr>
            <p:ph type="body" sz="quarter" idx="13"/>
          </p:nvPr>
        </p:nvSpPr>
        <p:spPr/>
        <p:txBody>
          <a:bodyPr/>
          <a:lstStyle/>
          <a:p>
            <a:r>
              <a:rPr lang="en-US" dirty="0" smtClean="0">
                <a:solidFill>
                  <a:schemeClr val="tx1"/>
                </a:solidFill>
              </a:rPr>
              <a:t>Karen Smith-Yoshimura</a:t>
            </a:r>
            <a:r>
              <a:rPr lang="en-US" dirty="0" smtClean="0"/>
              <a:t>	</a:t>
            </a:r>
            <a:endParaRPr lang="en-US" dirty="0"/>
          </a:p>
        </p:txBody>
      </p:sp>
      <p:sp>
        <p:nvSpPr>
          <p:cNvPr id="9" name="Text Placeholder 8"/>
          <p:cNvSpPr>
            <a:spLocks noGrp="1"/>
          </p:cNvSpPr>
          <p:nvPr>
            <p:ph type="body" sz="quarter" idx="18"/>
          </p:nvPr>
        </p:nvSpPr>
        <p:spPr/>
        <p:txBody>
          <a:bodyPr>
            <a:normAutofit fontScale="92500" lnSpcReduction="10000"/>
          </a:bodyPr>
          <a:lstStyle/>
          <a:p>
            <a:r>
              <a:rPr lang="en-US" sz="1600" dirty="0" smtClean="0">
                <a:solidFill>
                  <a:schemeClr val="tx1"/>
                </a:solidFill>
              </a:rPr>
              <a:t>27 January 2014	</a:t>
            </a:r>
            <a:r>
              <a:rPr lang="en-US" dirty="0" smtClean="0"/>
              <a:t>	</a:t>
            </a:r>
            <a:endParaRPr lang="en-US" dirty="0"/>
          </a:p>
        </p:txBody>
      </p:sp>
    </p:spTree>
  </p:cSld>
  <p:clrMapOvr>
    <a:masterClrMapping/>
  </p:clrMapOvr>
  <p:transition>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More functional requirements</a:t>
            </a:r>
            <a:endParaRPr lang="en-US" dirty="0"/>
          </a:p>
        </p:txBody>
      </p:sp>
      <p:sp>
        <p:nvSpPr>
          <p:cNvPr id="3" name="Slide Number Placeholder 2"/>
          <p:cNvSpPr>
            <a:spLocks noGrp="1"/>
          </p:cNvSpPr>
          <p:nvPr>
            <p:ph type="sldNum" sz="quarter" idx="12"/>
          </p:nvPr>
        </p:nvSpPr>
        <p:spPr/>
        <p:txBody>
          <a:bodyPr/>
          <a:lstStyle/>
          <a:p>
            <a:fld id="{6B3AA010-7757-41E0-A212-D41514C97AA5}" type="slidenum">
              <a:rPr lang="en-US" smtClean="0"/>
              <a:pPr/>
              <a:t>10</a:t>
            </a:fld>
            <a:endParaRPr lang="en-US"/>
          </a:p>
        </p:txBody>
      </p:sp>
      <p:sp>
        <p:nvSpPr>
          <p:cNvPr id="4" name="TextBox 3"/>
          <p:cNvSpPr txBox="1"/>
          <p:nvPr/>
        </p:nvSpPr>
        <p:spPr>
          <a:xfrm>
            <a:off x="533400" y="1905000"/>
            <a:ext cx="8076698" cy="2831544"/>
          </a:xfrm>
          <a:prstGeom prst="rect">
            <a:avLst/>
          </a:prstGeom>
          <a:noFill/>
        </p:spPr>
        <p:txBody>
          <a:bodyPr wrap="square" rtlCol="0">
            <a:spAutoFit/>
          </a:bodyPr>
          <a:lstStyle/>
          <a:p>
            <a:pPr>
              <a:buClr>
                <a:srgbClr val="0070C0"/>
              </a:buClr>
              <a:buFont typeface="Wingdings" pitchFamily="2" charset="2"/>
              <a:buChar char="Ø"/>
            </a:pPr>
            <a:r>
              <a:rPr lang="en-US" sz="2000" dirty="0" smtClean="0">
                <a:latin typeface="Open Sans"/>
              </a:rPr>
              <a:t>Link multiple identifiers a researcher might have to collate output</a:t>
            </a:r>
          </a:p>
          <a:p>
            <a:pPr>
              <a:buClr>
                <a:srgbClr val="0070C0"/>
              </a:buClr>
            </a:pPr>
            <a:endParaRPr lang="en-US" sz="2000" dirty="0" smtClean="0">
              <a:latin typeface="Open Sans"/>
            </a:endParaRPr>
          </a:p>
          <a:p>
            <a:pPr>
              <a:buClr>
                <a:srgbClr val="0070C0"/>
              </a:buClr>
              <a:buFont typeface="Wingdings" pitchFamily="2" charset="2"/>
              <a:buChar char="Ø"/>
            </a:pPr>
            <a:r>
              <a:rPr lang="en-US" sz="2000" dirty="0" smtClean="0">
                <a:latin typeface="Open Sans"/>
              </a:rPr>
              <a:t>Associate metadata  with a researcher’s identifier that resolves to the researcher’s intellectual output.</a:t>
            </a:r>
          </a:p>
          <a:p>
            <a:pPr>
              <a:buClr>
                <a:srgbClr val="0070C0"/>
              </a:buClr>
            </a:pPr>
            <a:endParaRPr lang="en-US" sz="2000" dirty="0" smtClean="0">
              <a:latin typeface="Open Sans"/>
            </a:endParaRPr>
          </a:p>
          <a:p>
            <a:pPr>
              <a:buClr>
                <a:srgbClr val="0070C0"/>
              </a:buClr>
              <a:buFont typeface="Wingdings" pitchFamily="2" charset="2"/>
              <a:buChar char="Ø"/>
            </a:pPr>
            <a:r>
              <a:rPr lang="en-US" sz="2000" dirty="0" smtClean="0">
                <a:latin typeface="Open Sans"/>
              </a:rPr>
              <a:t>Verify a researcher/work related to a researcher is represented</a:t>
            </a:r>
          </a:p>
          <a:p>
            <a:pPr>
              <a:buClr>
                <a:srgbClr val="0070C0"/>
              </a:buClr>
            </a:pPr>
            <a:endParaRPr lang="en-US" sz="2000" dirty="0" smtClean="0">
              <a:latin typeface="Open Sans"/>
            </a:endParaRPr>
          </a:p>
          <a:p>
            <a:pPr>
              <a:buClr>
                <a:srgbClr val="0070C0"/>
              </a:buClr>
              <a:buFont typeface="Wingdings" pitchFamily="2" charset="2"/>
              <a:buChar char="Ø"/>
            </a:pPr>
            <a:r>
              <a:rPr lang="en-US" sz="2000" dirty="0" smtClean="0">
                <a:latin typeface="Open Sans"/>
              </a:rPr>
              <a:t>Register a researcher who does not yet have a persistent identifier</a:t>
            </a:r>
          </a:p>
          <a:p>
            <a:pPr>
              <a:buFont typeface="Wingdings" pitchFamily="2" charset="2"/>
              <a:buChar char="Ø"/>
            </a:pPr>
            <a:endParaRPr lang="en-US" dirty="0">
              <a:latin typeface="Open Sans"/>
            </a:endParaRPr>
          </a:p>
        </p:txBody>
      </p:sp>
      <p:sp>
        <p:nvSpPr>
          <p:cNvPr id="5" name="TextBox 4"/>
          <p:cNvSpPr txBox="1"/>
          <p:nvPr/>
        </p:nvSpPr>
        <p:spPr>
          <a:xfrm>
            <a:off x="304800" y="1371600"/>
            <a:ext cx="9417963" cy="461665"/>
          </a:xfrm>
          <a:prstGeom prst="rect">
            <a:avLst/>
          </a:prstGeom>
          <a:noFill/>
        </p:spPr>
        <p:txBody>
          <a:bodyPr wrap="none" rtlCol="0">
            <a:spAutoFit/>
          </a:bodyPr>
          <a:lstStyle/>
          <a:p>
            <a:r>
              <a:rPr lang="en-US" sz="2400" b="1" dirty="0" smtClean="0">
                <a:latin typeface="Open Sans"/>
              </a:rPr>
              <a:t>Researcher  and university administrator as a stakeholder</a:t>
            </a:r>
            <a:r>
              <a:rPr lang="en-US" dirty="0" smtClean="0"/>
              <a:t>	</a:t>
            </a:r>
            <a:endParaRPr lang="en-US" dirty="0"/>
          </a:p>
        </p:txBody>
      </p:sp>
      <p:sp>
        <p:nvSpPr>
          <p:cNvPr id="6" name="TextBox 5"/>
          <p:cNvSpPr txBox="1"/>
          <p:nvPr/>
        </p:nvSpPr>
        <p:spPr>
          <a:xfrm>
            <a:off x="381000" y="4648200"/>
            <a:ext cx="8494633" cy="461665"/>
          </a:xfrm>
          <a:prstGeom prst="rect">
            <a:avLst/>
          </a:prstGeom>
          <a:noFill/>
        </p:spPr>
        <p:txBody>
          <a:bodyPr wrap="none" rtlCol="0">
            <a:spAutoFit/>
          </a:bodyPr>
          <a:lstStyle/>
          <a:p>
            <a:r>
              <a:rPr lang="en-US" sz="2400" b="1" dirty="0" smtClean="0">
                <a:latin typeface="Open Sans"/>
              </a:rPr>
              <a:t>Funder  and university administrator as a stakeholder</a:t>
            </a:r>
            <a:r>
              <a:rPr lang="en-US" dirty="0" smtClean="0"/>
              <a:t>	</a:t>
            </a:r>
            <a:endParaRPr lang="en-US" dirty="0"/>
          </a:p>
        </p:txBody>
      </p:sp>
      <p:sp>
        <p:nvSpPr>
          <p:cNvPr id="7" name="Rectangle 6"/>
          <p:cNvSpPr/>
          <p:nvPr/>
        </p:nvSpPr>
        <p:spPr>
          <a:xfrm>
            <a:off x="533400" y="5257800"/>
            <a:ext cx="7696200" cy="400110"/>
          </a:xfrm>
          <a:prstGeom prst="rect">
            <a:avLst/>
          </a:prstGeom>
        </p:spPr>
        <p:txBody>
          <a:bodyPr wrap="square">
            <a:spAutoFit/>
          </a:bodyPr>
          <a:lstStyle/>
          <a:p>
            <a:pPr>
              <a:buClr>
                <a:srgbClr val="0070C0"/>
              </a:buClr>
              <a:buFont typeface="Wingdings" pitchFamily="2" charset="2"/>
              <a:buChar char="Ø"/>
            </a:pPr>
            <a:r>
              <a:rPr lang="en-US" sz="2000" dirty="0" smtClean="0">
                <a:latin typeface="Open Sans"/>
              </a:rPr>
              <a:t>Link metadata for a researcher’s output to grant funder’s data</a:t>
            </a:r>
            <a:endParaRPr lang="en-US" sz="2000" dirty="0">
              <a:latin typeface="Open Sans"/>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Systems profiled (20)</a:t>
            </a:r>
            <a:endParaRPr lang="en-US"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11</a:t>
            </a:fld>
            <a:endParaRPr lang="en-US"/>
          </a:p>
        </p:txBody>
      </p:sp>
      <p:sp>
        <p:nvSpPr>
          <p:cNvPr id="4" name="TextBox 3"/>
          <p:cNvSpPr txBox="1"/>
          <p:nvPr/>
        </p:nvSpPr>
        <p:spPr>
          <a:xfrm>
            <a:off x="533400" y="1447800"/>
            <a:ext cx="4876800" cy="2123658"/>
          </a:xfrm>
          <a:prstGeom prst="rect">
            <a:avLst/>
          </a:prstGeom>
          <a:noFill/>
        </p:spPr>
        <p:txBody>
          <a:bodyPr wrap="square" rtlCol="0">
            <a:spAutoFit/>
          </a:bodyPr>
          <a:lstStyle/>
          <a:p>
            <a:r>
              <a:rPr lang="en-US" b="1" dirty="0" smtClean="0">
                <a:latin typeface="Open Sans"/>
              </a:rPr>
              <a:t>Authority hubs:</a:t>
            </a:r>
          </a:p>
          <a:p>
            <a:r>
              <a:rPr lang="en-US" dirty="0" smtClean="0">
                <a:latin typeface="Open Sans"/>
              </a:rPr>
              <a:t>   </a:t>
            </a:r>
            <a:r>
              <a:rPr lang="en-US" sz="1600" dirty="0" smtClean="0">
                <a:latin typeface="Open Sans"/>
              </a:rPr>
              <a:t>Digital Author Identifier (DAI)</a:t>
            </a:r>
          </a:p>
          <a:p>
            <a:r>
              <a:rPr lang="en-US" sz="1600" dirty="0" smtClean="0">
                <a:latin typeface="Open Sans"/>
              </a:rPr>
              <a:t>   Lattes Platform</a:t>
            </a:r>
          </a:p>
          <a:p>
            <a:r>
              <a:rPr lang="en-US" sz="1600" dirty="0" smtClean="0">
                <a:latin typeface="Open Sans"/>
              </a:rPr>
              <a:t>   LC/NACO Authority File</a:t>
            </a:r>
          </a:p>
          <a:p>
            <a:r>
              <a:rPr lang="en-US" sz="1600" dirty="0" smtClean="0">
                <a:latin typeface="Open Sans"/>
              </a:rPr>
              <a:t>   Names Project</a:t>
            </a:r>
          </a:p>
          <a:p>
            <a:r>
              <a:rPr lang="en-US" sz="1600" dirty="0" smtClean="0">
                <a:latin typeface="Open Sans"/>
              </a:rPr>
              <a:t>   Open Researcher and Contributor ID (ORCID) </a:t>
            </a:r>
          </a:p>
          <a:p>
            <a:r>
              <a:rPr lang="en-US" sz="1600" dirty="0" smtClean="0">
                <a:latin typeface="Open Sans"/>
              </a:rPr>
              <a:t>   </a:t>
            </a:r>
            <a:r>
              <a:rPr lang="en-US" sz="1600" dirty="0" err="1" smtClean="0">
                <a:latin typeface="Open Sans"/>
              </a:rPr>
              <a:t>ResearcherID</a:t>
            </a:r>
            <a:endParaRPr lang="en-US" sz="1600" dirty="0" smtClean="0">
              <a:latin typeface="Open Sans"/>
            </a:endParaRPr>
          </a:p>
          <a:p>
            <a:r>
              <a:rPr lang="en-US" sz="1600" dirty="0" smtClean="0">
                <a:latin typeface="Open Sans"/>
              </a:rPr>
              <a:t>   Virtual International Authority File (VIAF)</a:t>
            </a:r>
            <a:endParaRPr lang="en-US" sz="1600" dirty="0">
              <a:latin typeface="Open Sans"/>
            </a:endParaRPr>
          </a:p>
        </p:txBody>
      </p:sp>
      <p:sp>
        <p:nvSpPr>
          <p:cNvPr id="5" name="TextBox 4"/>
          <p:cNvSpPr txBox="1"/>
          <p:nvPr/>
        </p:nvSpPr>
        <p:spPr>
          <a:xfrm>
            <a:off x="228600" y="3962400"/>
            <a:ext cx="6070893" cy="369332"/>
          </a:xfrm>
          <a:prstGeom prst="rect">
            <a:avLst/>
          </a:prstGeom>
          <a:noFill/>
        </p:spPr>
        <p:txBody>
          <a:bodyPr wrap="none" rtlCol="0">
            <a:spAutoFit/>
          </a:bodyPr>
          <a:lstStyle/>
          <a:p>
            <a:r>
              <a:rPr lang="en-US" dirty="0" smtClean="0">
                <a:latin typeface="Open Sans"/>
              </a:rPr>
              <a:t>Current Research Information System (CRIS): </a:t>
            </a:r>
            <a:r>
              <a:rPr lang="en-US" dirty="0" err="1" smtClean="0">
                <a:latin typeface="Open Sans"/>
              </a:rPr>
              <a:t>Symplectic</a:t>
            </a:r>
            <a:endParaRPr lang="en-US" dirty="0">
              <a:latin typeface="Open Sans"/>
            </a:endParaRPr>
          </a:p>
        </p:txBody>
      </p:sp>
      <p:sp>
        <p:nvSpPr>
          <p:cNvPr id="6" name="TextBox 5"/>
          <p:cNvSpPr txBox="1"/>
          <p:nvPr/>
        </p:nvSpPr>
        <p:spPr>
          <a:xfrm>
            <a:off x="228600" y="4572000"/>
            <a:ext cx="5715000" cy="369332"/>
          </a:xfrm>
          <a:prstGeom prst="rect">
            <a:avLst/>
          </a:prstGeom>
          <a:noFill/>
        </p:spPr>
        <p:txBody>
          <a:bodyPr wrap="square" rtlCol="0">
            <a:spAutoFit/>
          </a:bodyPr>
          <a:lstStyle/>
          <a:p>
            <a:r>
              <a:rPr lang="en-US" dirty="0" smtClean="0">
                <a:latin typeface="Open Sans"/>
              </a:rPr>
              <a:t>Identifier hub: International Standard Name Identifier </a:t>
            </a:r>
            <a:endParaRPr lang="en-US" dirty="0">
              <a:latin typeface="Open Sans"/>
            </a:endParaRPr>
          </a:p>
        </p:txBody>
      </p:sp>
      <p:sp>
        <p:nvSpPr>
          <p:cNvPr id="7" name="TextBox 6"/>
          <p:cNvSpPr txBox="1"/>
          <p:nvPr/>
        </p:nvSpPr>
        <p:spPr>
          <a:xfrm>
            <a:off x="213285" y="5257800"/>
            <a:ext cx="8930715" cy="646331"/>
          </a:xfrm>
          <a:prstGeom prst="rect">
            <a:avLst/>
          </a:prstGeom>
          <a:noFill/>
        </p:spPr>
        <p:txBody>
          <a:bodyPr wrap="none" rtlCol="0">
            <a:spAutoFit/>
          </a:bodyPr>
          <a:lstStyle/>
          <a:p>
            <a:r>
              <a:rPr lang="en-US" dirty="0" smtClean="0">
                <a:latin typeface="Open Sans"/>
              </a:rPr>
              <a:t>National research portal: National Academic Research and Collaborations Information</a:t>
            </a:r>
          </a:p>
          <a:p>
            <a:r>
              <a:rPr lang="en-US" dirty="0" smtClean="0">
                <a:latin typeface="Open Sans"/>
              </a:rPr>
              <a:t>                                         System (NARCIS)</a:t>
            </a:r>
            <a:endParaRPr lang="en-US" dirty="0">
              <a:latin typeface="Open Sans"/>
            </a:endParaRPr>
          </a:p>
        </p:txBody>
      </p:sp>
      <p:pic>
        <p:nvPicPr>
          <p:cNvPr id="12" name="Picture 5"/>
          <p:cNvPicPr>
            <a:picLocks noChangeAspect="1" noChangeArrowheads="1"/>
          </p:cNvPicPr>
          <p:nvPr/>
        </p:nvPicPr>
        <p:blipFill>
          <a:blip r:embed="rId3" cstate="print"/>
          <a:srcRect/>
          <a:stretch>
            <a:fillRect/>
          </a:stretch>
        </p:blipFill>
        <p:spPr bwMode="auto">
          <a:xfrm>
            <a:off x="5715000" y="4724400"/>
            <a:ext cx="1228146" cy="440474"/>
          </a:xfrm>
          <a:prstGeom prst="rect">
            <a:avLst/>
          </a:prstGeom>
          <a:noFill/>
          <a:ln w="9525">
            <a:noFill/>
            <a:miter lim="800000"/>
            <a:headEnd/>
            <a:tailEnd/>
          </a:ln>
        </p:spPr>
      </p:pic>
      <p:pic>
        <p:nvPicPr>
          <p:cNvPr id="13" name="Picture 8"/>
          <p:cNvPicPr>
            <a:picLocks noChangeAspect="1" noChangeArrowheads="1"/>
          </p:cNvPicPr>
          <p:nvPr/>
        </p:nvPicPr>
        <p:blipFill>
          <a:blip r:embed="rId4" cstate="print"/>
          <a:srcRect/>
          <a:stretch>
            <a:fillRect/>
          </a:stretch>
        </p:blipFill>
        <p:spPr bwMode="auto">
          <a:xfrm>
            <a:off x="6400800" y="2057400"/>
            <a:ext cx="1474141" cy="566977"/>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4191004" y="1828805"/>
            <a:ext cx="1114141" cy="479340"/>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3048000" y="2209800"/>
            <a:ext cx="441325" cy="381000"/>
          </a:xfrm>
          <a:prstGeom prst="rect">
            <a:avLst/>
          </a:prstGeom>
          <a:noFill/>
          <a:ln w="9525">
            <a:noFill/>
            <a:miter lim="800000"/>
            <a:headEnd/>
            <a:tailEnd/>
          </a:ln>
        </p:spPr>
      </p:pic>
      <p:pic>
        <p:nvPicPr>
          <p:cNvPr id="16" name="Picture 14"/>
          <p:cNvPicPr>
            <a:picLocks noChangeAspect="1" noChangeArrowheads="1"/>
          </p:cNvPicPr>
          <p:nvPr/>
        </p:nvPicPr>
        <p:blipFill>
          <a:blip r:embed="rId7" cstate="print"/>
          <a:srcRect/>
          <a:stretch>
            <a:fillRect/>
          </a:stretch>
        </p:blipFill>
        <p:spPr bwMode="auto">
          <a:xfrm>
            <a:off x="4419600" y="3429000"/>
            <a:ext cx="2293937" cy="533400"/>
          </a:xfrm>
          <a:prstGeom prst="rect">
            <a:avLst/>
          </a:prstGeom>
          <a:noFill/>
          <a:ln w="9525">
            <a:noFill/>
            <a:miter lim="800000"/>
            <a:headEnd/>
            <a:tailEnd/>
          </a:ln>
        </p:spPr>
      </p:pic>
      <p:pic>
        <p:nvPicPr>
          <p:cNvPr id="1028" name="Picture 4"/>
          <p:cNvPicPr>
            <a:picLocks noChangeAspect="1" noChangeArrowheads="1"/>
          </p:cNvPicPr>
          <p:nvPr/>
        </p:nvPicPr>
        <p:blipFill>
          <a:blip r:embed="rId8" cstate="print"/>
          <a:srcRect/>
          <a:stretch>
            <a:fillRect/>
          </a:stretch>
        </p:blipFill>
        <p:spPr bwMode="auto">
          <a:xfrm>
            <a:off x="5410200" y="2209800"/>
            <a:ext cx="769937" cy="411163"/>
          </a:xfrm>
          <a:prstGeom prst="rect">
            <a:avLst/>
          </a:prstGeom>
          <a:noFill/>
          <a:ln w="9525">
            <a:noFill/>
            <a:miter lim="800000"/>
            <a:headEnd/>
            <a:tailEnd/>
          </a:ln>
        </p:spPr>
      </p:pic>
      <p:pic>
        <p:nvPicPr>
          <p:cNvPr id="1029" name="Picture 5"/>
          <p:cNvPicPr>
            <a:picLocks noChangeAspect="1" noChangeArrowheads="1"/>
          </p:cNvPicPr>
          <p:nvPr/>
        </p:nvPicPr>
        <p:blipFill>
          <a:blip r:embed="rId9" cstate="print"/>
          <a:srcRect/>
          <a:stretch>
            <a:fillRect/>
          </a:stretch>
        </p:blipFill>
        <p:spPr bwMode="auto">
          <a:xfrm>
            <a:off x="6781800" y="3886200"/>
            <a:ext cx="1836737" cy="723900"/>
          </a:xfrm>
          <a:prstGeom prst="rect">
            <a:avLst/>
          </a:prstGeom>
          <a:noFill/>
          <a:ln w="9525">
            <a:noFill/>
            <a:miter lim="800000"/>
            <a:headEnd/>
            <a:tailEnd/>
          </a:ln>
        </p:spPr>
      </p:pic>
      <p:pic>
        <p:nvPicPr>
          <p:cNvPr id="19" name="Picture 9"/>
          <p:cNvPicPr>
            <a:picLocks noChangeAspect="1" noChangeArrowheads="1"/>
          </p:cNvPicPr>
          <p:nvPr/>
        </p:nvPicPr>
        <p:blipFill>
          <a:blip r:embed="rId10" cstate="print"/>
          <a:srcRect/>
          <a:stretch>
            <a:fillRect/>
          </a:stretch>
        </p:blipFill>
        <p:spPr bwMode="auto">
          <a:xfrm>
            <a:off x="5791200" y="2743200"/>
            <a:ext cx="1852613" cy="655637"/>
          </a:xfrm>
          <a:prstGeom prst="rect">
            <a:avLst/>
          </a:prstGeom>
          <a:noFill/>
          <a:ln w="9525">
            <a:noFill/>
            <a:miter lim="800000"/>
            <a:headEnd/>
            <a:tailEnd/>
          </a:ln>
        </p:spPr>
      </p:pic>
      <p:pic>
        <p:nvPicPr>
          <p:cNvPr id="1030" name="Picture 6"/>
          <p:cNvPicPr>
            <a:picLocks noChangeAspect="1" noChangeArrowheads="1"/>
          </p:cNvPicPr>
          <p:nvPr/>
        </p:nvPicPr>
        <p:blipFill>
          <a:blip r:embed="rId11" cstate="print"/>
          <a:srcRect/>
          <a:stretch>
            <a:fillRect/>
          </a:stretch>
        </p:blipFill>
        <p:spPr bwMode="auto">
          <a:xfrm>
            <a:off x="4876800" y="5638800"/>
            <a:ext cx="685800" cy="457200"/>
          </a:xfrm>
          <a:prstGeom prst="rect">
            <a:avLst/>
          </a:prstGeom>
          <a:noFill/>
          <a:ln w="9525">
            <a:noFill/>
            <a:miter lim="800000"/>
            <a:headEnd/>
            <a:tailEnd/>
          </a:ln>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Systems profiled (20)</a:t>
            </a:r>
            <a:endParaRPr lang="en-US"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12</a:t>
            </a:fld>
            <a:endParaRPr lang="en-US"/>
          </a:p>
        </p:txBody>
      </p:sp>
      <p:sp>
        <p:nvSpPr>
          <p:cNvPr id="4" name="TextBox 3"/>
          <p:cNvSpPr txBox="1"/>
          <p:nvPr/>
        </p:nvSpPr>
        <p:spPr>
          <a:xfrm>
            <a:off x="457200" y="3200400"/>
            <a:ext cx="8229600" cy="1631216"/>
          </a:xfrm>
          <a:prstGeom prst="rect">
            <a:avLst/>
          </a:prstGeom>
          <a:noFill/>
        </p:spPr>
        <p:txBody>
          <a:bodyPr wrap="square" rtlCol="0">
            <a:spAutoFit/>
          </a:bodyPr>
          <a:lstStyle/>
          <a:p>
            <a:r>
              <a:rPr lang="en-US" b="1" dirty="0" smtClean="0">
                <a:latin typeface="Open Sans"/>
              </a:rPr>
              <a:t>Researcher profile systems:</a:t>
            </a:r>
          </a:p>
          <a:p>
            <a:r>
              <a:rPr lang="en-US" dirty="0" smtClean="0">
                <a:latin typeface="Open Sans"/>
              </a:rPr>
              <a:t>  </a:t>
            </a:r>
            <a:r>
              <a:rPr lang="en-US" sz="1600" dirty="0" smtClean="0">
                <a:latin typeface="Open Sans"/>
              </a:rPr>
              <a:t>Community of Scholars</a:t>
            </a:r>
          </a:p>
          <a:p>
            <a:r>
              <a:rPr lang="en-US" sz="1600" dirty="0" smtClean="0">
                <a:latin typeface="Open Sans"/>
              </a:rPr>
              <a:t>  Google Scholar</a:t>
            </a:r>
          </a:p>
          <a:p>
            <a:r>
              <a:rPr lang="en-US" sz="1600" dirty="0" smtClean="0">
                <a:latin typeface="Open Sans"/>
              </a:rPr>
              <a:t>   LinkedIn</a:t>
            </a:r>
          </a:p>
          <a:p>
            <a:r>
              <a:rPr lang="en-US" sz="1600" dirty="0" smtClean="0">
                <a:latin typeface="Open Sans"/>
              </a:rPr>
              <a:t>   </a:t>
            </a:r>
            <a:r>
              <a:rPr lang="en-US" sz="1600" dirty="0" err="1" smtClean="0">
                <a:latin typeface="Open Sans"/>
              </a:rPr>
              <a:t>SciENcv</a:t>
            </a:r>
            <a:r>
              <a:rPr lang="en-US" sz="1600" dirty="0" smtClean="0">
                <a:latin typeface="Open Sans"/>
              </a:rPr>
              <a:t> </a:t>
            </a:r>
          </a:p>
          <a:p>
            <a:r>
              <a:rPr lang="en-US" sz="1600" dirty="0" smtClean="0">
                <a:latin typeface="Open Sans"/>
              </a:rPr>
              <a:t>   VIVO</a:t>
            </a:r>
          </a:p>
        </p:txBody>
      </p:sp>
      <p:sp>
        <p:nvSpPr>
          <p:cNvPr id="5" name="TextBox 4"/>
          <p:cNvSpPr txBox="1"/>
          <p:nvPr/>
        </p:nvSpPr>
        <p:spPr>
          <a:xfrm>
            <a:off x="381000" y="5029200"/>
            <a:ext cx="6629400" cy="369332"/>
          </a:xfrm>
          <a:prstGeom prst="rect">
            <a:avLst/>
          </a:prstGeom>
          <a:noFill/>
        </p:spPr>
        <p:txBody>
          <a:bodyPr wrap="square" rtlCol="0">
            <a:spAutoFit/>
          </a:bodyPr>
          <a:lstStyle/>
          <a:p>
            <a:r>
              <a:rPr lang="en-US" dirty="0" smtClean="0">
                <a:latin typeface="Open Sans"/>
              </a:rPr>
              <a:t>Subject author identifier system: </a:t>
            </a:r>
            <a:endParaRPr lang="en-US" dirty="0">
              <a:latin typeface="Open Sans"/>
            </a:endParaRPr>
          </a:p>
        </p:txBody>
      </p:sp>
      <p:sp>
        <p:nvSpPr>
          <p:cNvPr id="6" name="TextBox 5"/>
          <p:cNvSpPr txBox="1"/>
          <p:nvPr/>
        </p:nvSpPr>
        <p:spPr>
          <a:xfrm>
            <a:off x="381000" y="5486400"/>
            <a:ext cx="6019800" cy="369332"/>
          </a:xfrm>
          <a:prstGeom prst="rect">
            <a:avLst/>
          </a:prstGeom>
          <a:noFill/>
        </p:spPr>
        <p:txBody>
          <a:bodyPr wrap="square" rtlCol="0">
            <a:spAutoFit/>
          </a:bodyPr>
          <a:lstStyle/>
          <a:p>
            <a:r>
              <a:rPr lang="en-US" dirty="0" smtClean="0">
                <a:latin typeface="Open Sans"/>
              </a:rPr>
              <a:t>Subject repository: </a:t>
            </a:r>
            <a:r>
              <a:rPr lang="en-US" dirty="0" err="1" smtClean="0">
                <a:latin typeface="Open Sans"/>
              </a:rPr>
              <a:t>arXiv</a:t>
            </a:r>
            <a:endParaRPr lang="en-US" dirty="0">
              <a:latin typeface="Open Sans"/>
            </a:endParaRPr>
          </a:p>
        </p:txBody>
      </p:sp>
      <p:sp>
        <p:nvSpPr>
          <p:cNvPr id="12" name="TextBox 11"/>
          <p:cNvSpPr txBox="1"/>
          <p:nvPr/>
        </p:nvSpPr>
        <p:spPr>
          <a:xfrm>
            <a:off x="457200" y="2667000"/>
            <a:ext cx="4351729" cy="369332"/>
          </a:xfrm>
          <a:prstGeom prst="rect">
            <a:avLst/>
          </a:prstGeom>
          <a:noFill/>
        </p:spPr>
        <p:txBody>
          <a:bodyPr wrap="square" rtlCol="0">
            <a:spAutoFit/>
          </a:bodyPr>
          <a:lstStyle/>
          <a:p>
            <a:r>
              <a:rPr lang="en-US" dirty="0" smtClean="0">
                <a:latin typeface="Open Sans"/>
              </a:rPr>
              <a:t>Research &amp; collaboration hub: </a:t>
            </a:r>
            <a:r>
              <a:rPr lang="en-US" dirty="0" err="1" smtClean="0">
                <a:latin typeface="Open Sans"/>
              </a:rPr>
              <a:t>nanoHUB</a:t>
            </a:r>
            <a:endParaRPr lang="en-US" dirty="0">
              <a:latin typeface="Open Sans"/>
            </a:endParaRPr>
          </a:p>
        </p:txBody>
      </p:sp>
      <p:sp>
        <p:nvSpPr>
          <p:cNvPr id="13" name="TextBox 12"/>
          <p:cNvSpPr txBox="1"/>
          <p:nvPr/>
        </p:nvSpPr>
        <p:spPr>
          <a:xfrm>
            <a:off x="381000" y="2057400"/>
            <a:ext cx="2787943" cy="369332"/>
          </a:xfrm>
          <a:prstGeom prst="rect">
            <a:avLst/>
          </a:prstGeom>
          <a:noFill/>
        </p:spPr>
        <p:txBody>
          <a:bodyPr wrap="none" rtlCol="0">
            <a:spAutoFit/>
          </a:bodyPr>
          <a:lstStyle/>
          <a:p>
            <a:r>
              <a:rPr lang="en-US" dirty="0" smtClean="0">
                <a:latin typeface="Open Sans"/>
              </a:rPr>
              <a:t>Reference management: </a:t>
            </a:r>
            <a:endParaRPr lang="en-US" dirty="0">
              <a:latin typeface="Open Sans"/>
            </a:endParaRPr>
          </a:p>
        </p:txBody>
      </p:sp>
      <p:pic>
        <p:nvPicPr>
          <p:cNvPr id="14" name="Picture 6"/>
          <p:cNvPicPr>
            <a:picLocks noChangeAspect="1" noChangeArrowheads="1"/>
          </p:cNvPicPr>
          <p:nvPr/>
        </p:nvPicPr>
        <p:blipFill>
          <a:blip r:embed="rId2" cstate="print"/>
          <a:srcRect/>
          <a:stretch>
            <a:fillRect/>
          </a:stretch>
        </p:blipFill>
        <p:spPr bwMode="auto">
          <a:xfrm>
            <a:off x="3276600" y="2057400"/>
            <a:ext cx="1969331" cy="373184"/>
          </a:xfrm>
          <a:prstGeom prst="rect">
            <a:avLst/>
          </a:prstGeom>
          <a:noFill/>
          <a:ln w="9525">
            <a:noFill/>
            <a:miter lim="800000"/>
            <a:headEnd/>
            <a:tailEnd/>
          </a:ln>
        </p:spPr>
      </p:pic>
      <p:sp>
        <p:nvSpPr>
          <p:cNvPr id="16" name="TextBox 15"/>
          <p:cNvSpPr txBox="1"/>
          <p:nvPr/>
        </p:nvSpPr>
        <p:spPr>
          <a:xfrm>
            <a:off x="381000" y="1524000"/>
            <a:ext cx="3390672" cy="369332"/>
          </a:xfrm>
          <a:prstGeom prst="rect">
            <a:avLst/>
          </a:prstGeom>
          <a:noFill/>
        </p:spPr>
        <p:txBody>
          <a:bodyPr wrap="none" rtlCol="0">
            <a:spAutoFit/>
          </a:bodyPr>
          <a:lstStyle/>
          <a:p>
            <a:r>
              <a:rPr lang="en-US" dirty="0" smtClean="0">
                <a:latin typeface="Open Sans"/>
              </a:rPr>
              <a:t>Online encyclopedia: Wikipedia</a:t>
            </a:r>
            <a:endParaRPr lang="en-US" dirty="0">
              <a:latin typeface="Open Sans"/>
            </a:endParaRPr>
          </a:p>
        </p:txBody>
      </p:sp>
      <p:pic>
        <p:nvPicPr>
          <p:cNvPr id="2050" name="Picture 2"/>
          <p:cNvPicPr>
            <a:picLocks noChangeAspect="1" noChangeArrowheads="1"/>
          </p:cNvPicPr>
          <p:nvPr/>
        </p:nvPicPr>
        <p:blipFill>
          <a:blip r:embed="rId3" cstate="print"/>
          <a:srcRect/>
          <a:stretch>
            <a:fillRect/>
          </a:stretch>
        </p:blipFill>
        <p:spPr bwMode="auto">
          <a:xfrm>
            <a:off x="3352801" y="4267207"/>
            <a:ext cx="2624860" cy="427443"/>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5562600" y="1143000"/>
            <a:ext cx="1158875" cy="1127125"/>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5105400" y="2667000"/>
            <a:ext cx="2087563" cy="579437"/>
          </a:xfrm>
          <a:prstGeom prst="rect">
            <a:avLst/>
          </a:prstGeom>
          <a:noFill/>
          <a:ln w="9525">
            <a:noFill/>
            <a:miter lim="800000"/>
            <a:headEnd/>
            <a:tailEnd/>
          </a:ln>
        </p:spPr>
      </p:pic>
      <p:pic>
        <p:nvPicPr>
          <p:cNvPr id="20" name="Picture 4"/>
          <p:cNvPicPr>
            <a:picLocks noChangeAspect="1" noChangeArrowheads="1"/>
          </p:cNvPicPr>
          <p:nvPr/>
        </p:nvPicPr>
        <p:blipFill>
          <a:blip r:embed="rId6" cstate="print"/>
          <a:srcRect/>
          <a:stretch>
            <a:fillRect/>
          </a:stretch>
        </p:blipFill>
        <p:spPr bwMode="auto">
          <a:xfrm>
            <a:off x="5943600" y="3352800"/>
            <a:ext cx="2378075" cy="1165225"/>
          </a:xfrm>
          <a:prstGeom prst="rect">
            <a:avLst/>
          </a:prstGeom>
          <a:noFill/>
          <a:ln w="9525">
            <a:noFill/>
            <a:miter lim="800000"/>
            <a:headEnd/>
            <a:tailEnd/>
          </a:ln>
        </p:spPr>
      </p:pic>
      <p:pic>
        <p:nvPicPr>
          <p:cNvPr id="2053" name="Picture 5"/>
          <p:cNvPicPr>
            <a:picLocks noChangeAspect="1" noChangeArrowheads="1"/>
          </p:cNvPicPr>
          <p:nvPr/>
        </p:nvPicPr>
        <p:blipFill>
          <a:blip r:embed="rId7" cstate="print"/>
          <a:srcRect/>
          <a:stretch>
            <a:fillRect/>
          </a:stretch>
        </p:blipFill>
        <p:spPr bwMode="auto">
          <a:xfrm>
            <a:off x="2362200" y="4038600"/>
            <a:ext cx="288925" cy="274637"/>
          </a:xfrm>
          <a:prstGeom prst="rect">
            <a:avLst/>
          </a:prstGeom>
          <a:noFill/>
          <a:ln w="9525">
            <a:noFill/>
            <a:miter lim="800000"/>
            <a:headEnd/>
            <a:tailEnd/>
          </a:ln>
        </p:spPr>
      </p:pic>
      <p:pic>
        <p:nvPicPr>
          <p:cNvPr id="2054" name="Picture 6"/>
          <p:cNvPicPr>
            <a:picLocks noChangeAspect="1" noChangeArrowheads="1"/>
          </p:cNvPicPr>
          <p:nvPr/>
        </p:nvPicPr>
        <p:blipFill>
          <a:blip r:embed="rId8" cstate="print"/>
          <a:srcRect/>
          <a:stretch>
            <a:fillRect/>
          </a:stretch>
        </p:blipFill>
        <p:spPr bwMode="auto">
          <a:xfrm>
            <a:off x="3810000" y="5105400"/>
            <a:ext cx="1768475" cy="334963"/>
          </a:xfrm>
          <a:prstGeom prst="rect">
            <a:avLst/>
          </a:prstGeom>
          <a:noFill/>
          <a:ln w="9525">
            <a:noFill/>
            <a:miter lim="800000"/>
            <a:headEnd/>
            <a:tailEnd/>
          </a:ln>
        </p:spPr>
      </p:pic>
      <p:pic>
        <p:nvPicPr>
          <p:cNvPr id="2055" name="Picture 7"/>
          <p:cNvPicPr>
            <a:picLocks noChangeAspect="1" noChangeArrowheads="1"/>
          </p:cNvPicPr>
          <p:nvPr/>
        </p:nvPicPr>
        <p:blipFill>
          <a:blip r:embed="rId9" cstate="print"/>
          <a:srcRect/>
          <a:stretch>
            <a:fillRect/>
          </a:stretch>
        </p:blipFill>
        <p:spPr bwMode="auto">
          <a:xfrm>
            <a:off x="3657600" y="3505200"/>
            <a:ext cx="1455737" cy="609600"/>
          </a:xfrm>
          <a:prstGeom prst="rect">
            <a:avLst/>
          </a:prstGeom>
          <a:noFill/>
          <a:ln w="9525">
            <a:noFill/>
            <a:miter lim="800000"/>
            <a:headEnd/>
            <a:tailEnd/>
          </a:ln>
        </p:spPr>
      </p:pic>
      <p:pic>
        <p:nvPicPr>
          <p:cNvPr id="2056" name="Picture 8"/>
          <p:cNvPicPr>
            <a:picLocks noChangeAspect="1" noChangeArrowheads="1"/>
          </p:cNvPicPr>
          <p:nvPr/>
        </p:nvPicPr>
        <p:blipFill>
          <a:blip r:embed="rId10" cstate="print"/>
          <a:srcRect/>
          <a:stretch>
            <a:fillRect/>
          </a:stretch>
        </p:blipFill>
        <p:spPr bwMode="auto">
          <a:xfrm>
            <a:off x="3276600" y="5562600"/>
            <a:ext cx="2065337" cy="1020763"/>
          </a:xfrm>
          <a:prstGeom prst="rect">
            <a:avLst/>
          </a:prstGeom>
          <a:noFill/>
          <a:ln w="9525">
            <a:noFill/>
            <a:miter lim="800000"/>
            <a:headEnd/>
            <a:tailEnd/>
          </a:ln>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70C0"/>
                </a:solidFill>
              </a:rPr>
              <a:t>Partial overview: Authority &amp; identifier hubs</a:t>
            </a:r>
            <a:endParaRPr lang="en-US" sz="3200" dirty="0"/>
          </a:p>
        </p:txBody>
      </p:sp>
      <p:sp>
        <p:nvSpPr>
          <p:cNvPr id="3" name="Slide Number Placeholder 2"/>
          <p:cNvSpPr>
            <a:spLocks noGrp="1"/>
          </p:cNvSpPr>
          <p:nvPr>
            <p:ph type="sldNum" sz="quarter" idx="12"/>
          </p:nvPr>
        </p:nvSpPr>
        <p:spPr/>
        <p:txBody>
          <a:bodyPr/>
          <a:lstStyle/>
          <a:p>
            <a:fld id="{6B3AA010-7757-41E0-A212-D41514C97AA5}" type="slidenum">
              <a:rPr lang="en-US" smtClean="0"/>
              <a:pPr/>
              <a:t>13</a:t>
            </a:fld>
            <a:endParaRPr lang="en-US"/>
          </a:p>
        </p:txBody>
      </p:sp>
      <p:graphicFrame>
        <p:nvGraphicFramePr>
          <p:cNvPr id="4" name="Table 3"/>
          <p:cNvGraphicFramePr>
            <a:graphicFrameLocks noGrp="1"/>
          </p:cNvGraphicFramePr>
          <p:nvPr/>
        </p:nvGraphicFramePr>
        <p:xfrm>
          <a:off x="457200" y="1752600"/>
          <a:ext cx="7772400" cy="281940"/>
        </p:xfrm>
        <a:graphic>
          <a:graphicData uri="http://schemas.openxmlformats.org/drawingml/2006/table">
            <a:tbl>
              <a:tblPr/>
              <a:tblGrid>
                <a:gridCol w="2622014"/>
                <a:gridCol w="5150386"/>
              </a:tblGrid>
              <a:tr h="182880">
                <a:tc>
                  <a:txBody>
                    <a:bodyPr/>
                    <a:lstStyle/>
                    <a:p>
                      <a:pPr algn="l" fontAlgn="b"/>
                      <a:endParaRPr lang="en-US" sz="1800" b="0" i="0" u="none" strike="noStrike" dirty="0">
                        <a:solidFill>
                          <a:srgbClr val="000000"/>
                        </a:solidFill>
                        <a:latin typeface="Open Sans"/>
                      </a:endParaRPr>
                    </a:p>
                  </a:txBody>
                  <a:tcPr marL="7620" marR="7620" marT="7620" marB="0" anchor="b">
                    <a:lnL>
                      <a:noFill/>
                    </a:lnL>
                    <a:lnR>
                      <a:noFill/>
                    </a:lnR>
                    <a:lnT>
                      <a:noFill/>
                    </a:lnT>
                    <a:lnB>
                      <a:noFill/>
                    </a:lnB>
                  </a:tcPr>
                </a:tc>
                <a:tc>
                  <a:txBody>
                    <a:bodyPr/>
                    <a:lstStyle/>
                    <a:p>
                      <a:pPr algn="l" fontAlgn="b"/>
                      <a:endParaRPr lang="en-US" sz="1800" b="0" i="0" u="none" strike="noStrike" dirty="0">
                        <a:solidFill>
                          <a:srgbClr val="000000"/>
                        </a:solidFill>
                        <a:latin typeface="Open Sans"/>
                      </a:endParaRPr>
                    </a:p>
                  </a:txBody>
                  <a:tcPr marL="7620" marR="7620" marT="7620" marB="0" anchor="b">
                    <a:lnL>
                      <a:noFill/>
                    </a:lnL>
                    <a:lnR>
                      <a:noFill/>
                    </a:lnR>
                    <a:lnT>
                      <a:noFill/>
                    </a:lnT>
                    <a:lnB>
                      <a:noFill/>
                    </a:lnB>
                  </a:tcPr>
                </a:tc>
              </a:tr>
            </a:tbl>
          </a:graphicData>
        </a:graphic>
      </p:graphicFrame>
      <p:graphicFrame>
        <p:nvGraphicFramePr>
          <p:cNvPr id="7" name="Table 6"/>
          <p:cNvGraphicFramePr>
            <a:graphicFrameLocks noGrp="1"/>
          </p:cNvGraphicFramePr>
          <p:nvPr/>
        </p:nvGraphicFramePr>
        <p:xfrm>
          <a:off x="609600" y="1295400"/>
          <a:ext cx="7938512" cy="4459406"/>
        </p:xfrm>
        <a:graphic>
          <a:graphicData uri="http://schemas.openxmlformats.org/drawingml/2006/table">
            <a:tbl>
              <a:tblPr/>
              <a:tblGrid>
                <a:gridCol w="2194560"/>
                <a:gridCol w="4496202"/>
                <a:gridCol w="1247750"/>
              </a:tblGrid>
              <a:tr h="497755">
                <a:tc>
                  <a:txBody>
                    <a:bodyPr/>
                    <a:lstStyle/>
                    <a:p>
                      <a:pPr algn="l" fontAlgn="b"/>
                      <a:r>
                        <a:rPr lang="en-US" sz="1600" b="0" i="0" u="none" strike="noStrike" dirty="0">
                          <a:solidFill>
                            <a:srgbClr val="000000"/>
                          </a:solidFill>
                          <a:latin typeface="Open Sans"/>
                        </a:rPr>
                        <a:t>Digital Author Identifier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Open Sans"/>
                        </a:rPr>
                        <a:t>Researchers in all Dutch CRIS &amp; library catalogs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Open Sans"/>
                        </a:rPr>
                        <a:t>66K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9220">
                <a:tc>
                  <a:txBody>
                    <a:bodyPr/>
                    <a:lstStyle/>
                    <a:p>
                      <a:pPr algn="l" fontAlgn="ctr"/>
                      <a:r>
                        <a:rPr lang="en-US" sz="1600" b="0" i="0" u="none" strike="noStrike" dirty="0">
                          <a:solidFill>
                            <a:srgbClr val="000000"/>
                          </a:solidFill>
                          <a:latin typeface="Open Sans"/>
                        </a:rPr>
                        <a:t>Lattes Platform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latin typeface="Open Sans"/>
                        </a:rPr>
                        <a:t> Brazilian researchers and research institutions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Open Sans"/>
                        </a:rPr>
                        <a:t>2M people, 4K inst.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12692">
                <a:tc>
                  <a:txBody>
                    <a:bodyPr/>
                    <a:lstStyle/>
                    <a:p>
                      <a:pPr algn="l" fontAlgn="ctr"/>
                      <a:r>
                        <a:rPr lang="en-US" sz="1600" b="0" i="0" u="none" strike="noStrike" dirty="0" smtClean="0">
                          <a:solidFill>
                            <a:srgbClr val="000000"/>
                          </a:solidFill>
                          <a:latin typeface="Open Sans"/>
                        </a:rPr>
                        <a:t>ISNI</a:t>
                      </a:r>
                      <a:endParaRPr lang="en-US" sz="1600" b="0" i="0" u="none" strike="noStrike" dirty="0">
                        <a:solidFill>
                          <a:srgbClr val="000000"/>
                        </a:solidFill>
                        <a:latin typeface="Open San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Open Sans"/>
                        </a:rPr>
                        <a:t>Data from libraries, open source resource files, commercial aggregators, rights management </a:t>
                      </a:r>
                      <a:r>
                        <a:rPr lang="en-US" sz="1600" b="0" i="0" u="none" strike="noStrike" dirty="0" smtClean="0">
                          <a:solidFill>
                            <a:srgbClr val="000000"/>
                          </a:solidFill>
                          <a:latin typeface="Open Sans"/>
                        </a:rPr>
                        <a:t>organizations. Includes</a:t>
                      </a:r>
                      <a:r>
                        <a:rPr lang="en-US" sz="1600" b="0" i="0" u="none" strike="noStrike" baseline="0" dirty="0" smtClean="0">
                          <a:solidFill>
                            <a:srgbClr val="000000"/>
                          </a:solidFill>
                          <a:latin typeface="Open Sans"/>
                        </a:rPr>
                        <a:t> performers, artists, producers, publishers</a:t>
                      </a:r>
                      <a:endParaRPr lang="en-US" sz="1600" b="0" i="0" u="none" strike="noStrike" dirty="0">
                        <a:solidFill>
                          <a:srgbClr val="000000"/>
                        </a:solidFill>
                        <a:latin typeface="Open San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Open Sans"/>
                        </a:rPr>
                        <a:t>7M </a:t>
                      </a:r>
                      <a:r>
                        <a:rPr lang="en-US" sz="1600" b="0" i="0" u="none" strike="noStrike" dirty="0" smtClean="0">
                          <a:solidFill>
                            <a:srgbClr val="000000"/>
                          </a:solidFill>
                          <a:latin typeface="Open Sans"/>
                        </a:rPr>
                        <a:t>total; </a:t>
                      </a:r>
                    </a:p>
                    <a:p>
                      <a:pPr algn="ctr" fontAlgn="b"/>
                      <a:r>
                        <a:rPr lang="en-US" sz="1600" b="0" i="0" u="none" strike="noStrike" dirty="0" smtClean="0">
                          <a:solidFill>
                            <a:srgbClr val="000000"/>
                          </a:solidFill>
                          <a:latin typeface="Open Sans"/>
                        </a:rPr>
                        <a:t>720 </a:t>
                      </a:r>
                      <a:r>
                        <a:rPr lang="en-US" sz="1600" b="0" i="0" u="none" strike="noStrike" dirty="0">
                          <a:solidFill>
                            <a:srgbClr val="000000"/>
                          </a:solidFill>
                          <a:latin typeface="Open Sans"/>
                        </a:rPr>
                        <a:t>K researchers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2804">
                <a:tc>
                  <a:txBody>
                    <a:bodyPr/>
                    <a:lstStyle/>
                    <a:p>
                      <a:pPr algn="l" fontAlgn="ctr"/>
                      <a:r>
                        <a:rPr lang="en-US" sz="1600" b="0" i="0" u="none" strike="noStrike" dirty="0">
                          <a:solidFill>
                            <a:srgbClr val="000000"/>
                          </a:solidFill>
                          <a:latin typeface="Open Sans"/>
                        </a:rPr>
                        <a:t>LC/NACO Authority File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Open Sans"/>
                        </a:rPr>
                        <a:t>Persons, </a:t>
                      </a:r>
                      <a:r>
                        <a:rPr lang="en-US" sz="1600" b="0" i="0" u="none" strike="noStrike" dirty="0" smtClean="0">
                          <a:solidFill>
                            <a:srgbClr val="000000"/>
                          </a:solidFill>
                          <a:latin typeface="Open Sans"/>
                        </a:rPr>
                        <a:t>organizations, </a:t>
                      </a:r>
                      <a:r>
                        <a:rPr lang="en-US" sz="1600" b="0" i="0" u="none" strike="noStrike" dirty="0">
                          <a:solidFill>
                            <a:srgbClr val="000000"/>
                          </a:solidFill>
                          <a:latin typeface="Open Sans"/>
                        </a:rPr>
                        <a:t>conferences, place names, works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Open Sans"/>
                        </a:rPr>
                        <a:t>9M total;      ? researchers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7755">
                <a:tc>
                  <a:txBody>
                    <a:bodyPr/>
                    <a:lstStyle/>
                    <a:p>
                      <a:pPr algn="l" fontAlgn="ctr"/>
                      <a:r>
                        <a:rPr lang="en-US" sz="1600" b="0" i="0" u="none" strike="noStrike">
                          <a:solidFill>
                            <a:srgbClr val="000000"/>
                          </a:solidFill>
                          <a:latin typeface="Open Sans"/>
                        </a:rPr>
                        <a:t>ORCID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Open Sans"/>
                        </a:rPr>
                        <a:t>Individual researchers plus data from CrossRef/Scopus, institutions, publishers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Open Sans"/>
                        </a:rPr>
                        <a:t>200K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707">
                <a:tc>
                  <a:txBody>
                    <a:bodyPr/>
                    <a:lstStyle/>
                    <a:p>
                      <a:pPr algn="l" fontAlgn="ctr"/>
                      <a:r>
                        <a:rPr lang="en-US" sz="1600" b="0" i="0" u="none" strike="noStrike">
                          <a:solidFill>
                            <a:srgbClr val="000000"/>
                          </a:solidFill>
                          <a:latin typeface="Open Sans"/>
                        </a:rPr>
                        <a:t>ResearcherID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Open Sans"/>
                        </a:rPr>
                        <a:t>Researchers in any field, in any country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Open Sans"/>
                        </a:rPr>
                        <a:t>250K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76185">
                <a:tc>
                  <a:txBody>
                    <a:bodyPr/>
                    <a:lstStyle/>
                    <a:p>
                      <a:pPr algn="l" fontAlgn="ctr"/>
                      <a:r>
                        <a:rPr lang="en-US" sz="1600" b="0" i="0" u="none" strike="noStrike" dirty="0">
                          <a:solidFill>
                            <a:srgbClr val="000000"/>
                          </a:solidFill>
                          <a:latin typeface="Open Sans"/>
                        </a:rPr>
                        <a:t>VIAF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latin typeface="Open Sans"/>
                        </a:rPr>
                        <a:t>Library authority files for </a:t>
                      </a:r>
                      <a:r>
                        <a:rPr lang="en-US" sz="1600" b="0" i="0" u="none" strike="noStrike" dirty="0" smtClean="0">
                          <a:solidFill>
                            <a:srgbClr val="000000"/>
                          </a:solidFill>
                          <a:latin typeface="Open Sans"/>
                        </a:rPr>
                        <a:t>persons, organizations, conferences, place</a:t>
                      </a:r>
                      <a:r>
                        <a:rPr lang="en-US" sz="1600" b="0" i="0" u="none" strike="noStrike" baseline="0" dirty="0" smtClean="0">
                          <a:solidFill>
                            <a:srgbClr val="000000"/>
                          </a:solidFill>
                          <a:latin typeface="Open Sans"/>
                        </a:rPr>
                        <a:t> names, </a:t>
                      </a:r>
                      <a:r>
                        <a:rPr lang="en-US" sz="1600" b="0" i="0" u="none" strike="noStrike" dirty="0" smtClean="0">
                          <a:solidFill>
                            <a:srgbClr val="000000"/>
                          </a:solidFill>
                          <a:latin typeface="Open Sans"/>
                        </a:rPr>
                        <a:t>works</a:t>
                      </a:r>
                      <a:endParaRPr lang="en-US" sz="1600" b="0" i="0" u="none" strike="noStrike" dirty="0">
                        <a:solidFill>
                          <a:srgbClr val="000000"/>
                        </a:solidFill>
                        <a:latin typeface="Open San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Open Sans"/>
                        </a:rPr>
                        <a:t>26M people;        ? researchers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3AA010-7757-41E0-A212-D41514C97AA5}" type="slidenum">
              <a:rPr lang="en-US" smtClean="0"/>
              <a:pPr/>
              <a:t>14</a:t>
            </a:fld>
            <a:endParaRPr lang="en-US"/>
          </a:p>
        </p:txBody>
      </p:sp>
      <p:sp>
        <p:nvSpPr>
          <p:cNvPr id="3" name="TextBox 2"/>
          <p:cNvSpPr txBox="1"/>
          <p:nvPr/>
        </p:nvSpPr>
        <p:spPr>
          <a:xfrm>
            <a:off x="609600" y="838200"/>
            <a:ext cx="3607078" cy="707886"/>
          </a:xfrm>
          <a:prstGeom prst="rect">
            <a:avLst/>
          </a:prstGeom>
          <a:noFill/>
        </p:spPr>
        <p:txBody>
          <a:bodyPr wrap="none" rtlCol="0">
            <a:spAutoFit/>
          </a:bodyPr>
          <a:lstStyle/>
          <a:p>
            <a:r>
              <a:rPr lang="en-US" sz="4000" dirty="0" smtClean="0">
                <a:solidFill>
                  <a:srgbClr val="0070C0"/>
                </a:solidFill>
                <a:latin typeface="Open Sans"/>
              </a:rPr>
              <a:t>Some overlaps</a:t>
            </a:r>
            <a:endParaRPr lang="en-US" sz="4000" dirty="0">
              <a:solidFill>
                <a:srgbClr val="0070C0"/>
              </a:solidFill>
              <a:latin typeface="Open Sans"/>
            </a:endParaRPr>
          </a:p>
        </p:txBody>
      </p:sp>
      <p:pic>
        <p:nvPicPr>
          <p:cNvPr id="11265" name="Picture 1"/>
          <p:cNvPicPr>
            <a:picLocks noChangeAspect="1" noChangeArrowheads="1"/>
          </p:cNvPicPr>
          <p:nvPr/>
        </p:nvPicPr>
        <p:blipFill>
          <a:blip r:embed="rId3" cstate="print"/>
          <a:srcRect/>
          <a:stretch>
            <a:fillRect/>
          </a:stretch>
        </p:blipFill>
        <p:spPr bwMode="auto">
          <a:xfrm>
            <a:off x="533402" y="2438404"/>
            <a:ext cx="4561423" cy="1926808"/>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4114800" y="2362200"/>
            <a:ext cx="938255" cy="913565"/>
          </a:xfrm>
          <a:prstGeom prst="rect">
            <a:avLst/>
          </a:prstGeom>
          <a:noFill/>
          <a:ln w="9525">
            <a:noFill/>
            <a:miter lim="800000"/>
            <a:headEnd/>
            <a:tailEnd/>
          </a:ln>
        </p:spPr>
      </p:pic>
      <p:pic>
        <p:nvPicPr>
          <p:cNvPr id="7" name="Picture 5"/>
          <p:cNvPicPr>
            <a:picLocks noChangeAspect="1" noChangeArrowheads="1"/>
          </p:cNvPicPr>
          <p:nvPr/>
        </p:nvPicPr>
        <p:blipFill>
          <a:blip r:embed="rId5" cstate="print"/>
          <a:srcRect/>
          <a:stretch>
            <a:fillRect/>
          </a:stretch>
        </p:blipFill>
        <p:spPr bwMode="auto">
          <a:xfrm>
            <a:off x="2362200" y="4114800"/>
            <a:ext cx="1228146" cy="440474"/>
          </a:xfrm>
          <a:prstGeom prst="rect">
            <a:avLst/>
          </a:prstGeom>
          <a:noFill/>
          <a:ln w="9525">
            <a:noFill/>
            <a:miter lim="800000"/>
            <a:headEnd/>
            <a:tailEnd/>
          </a:ln>
        </p:spPr>
      </p:pic>
      <p:pic>
        <p:nvPicPr>
          <p:cNvPr id="8" name="Picture 14"/>
          <p:cNvPicPr>
            <a:picLocks noChangeAspect="1" noChangeArrowheads="1"/>
          </p:cNvPicPr>
          <p:nvPr/>
        </p:nvPicPr>
        <p:blipFill>
          <a:blip r:embed="rId6" cstate="print"/>
          <a:srcRect/>
          <a:stretch>
            <a:fillRect/>
          </a:stretch>
        </p:blipFill>
        <p:spPr bwMode="auto">
          <a:xfrm>
            <a:off x="609600" y="1752600"/>
            <a:ext cx="2293937" cy="533400"/>
          </a:xfrm>
          <a:prstGeom prst="rect">
            <a:avLst/>
          </a:prstGeom>
          <a:noFill/>
          <a:ln w="9525">
            <a:noFill/>
            <a:miter lim="800000"/>
            <a:headEnd/>
            <a:tailEnd/>
          </a:ln>
        </p:spPr>
      </p:pic>
      <p:pic>
        <p:nvPicPr>
          <p:cNvPr id="11268" name="Picture 4"/>
          <p:cNvPicPr>
            <a:picLocks noChangeAspect="1" noChangeArrowheads="1"/>
          </p:cNvPicPr>
          <p:nvPr/>
        </p:nvPicPr>
        <p:blipFill>
          <a:blip r:embed="rId7" cstate="print"/>
          <a:srcRect/>
          <a:stretch>
            <a:fillRect/>
          </a:stretch>
        </p:blipFill>
        <p:spPr bwMode="auto">
          <a:xfrm>
            <a:off x="4419600" y="3657600"/>
            <a:ext cx="4395216" cy="2903472"/>
          </a:xfrm>
          <a:prstGeom prst="rect">
            <a:avLst/>
          </a:prstGeom>
          <a:noFill/>
          <a:ln w="9525">
            <a:noFill/>
            <a:miter lim="800000"/>
            <a:headEnd/>
            <a:tailEnd/>
          </a:ln>
        </p:spPr>
      </p:pic>
      <p:pic>
        <p:nvPicPr>
          <p:cNvPr id="12289" name="Picture 1"/>
          <p:cNvPicPr>
            <a:picLocks noChangeAspect="1" noChangeArrowheads="1"/>
          </p:cNvPicPr>
          <p:nvPr/>
        </p:nvPicPr>
        <p:blipFill>
          <a:blip r:embed="rId8" cstate="print"/>
          <a:srcRect/>
          <a:stretch>
            <a:fillRect/>
          </a:stretch>
        </p:blipFill>
        <p:spPr bwMode="auto">
          <a:xfrm>
            <a:off x="5105400" y="1752600"/>
            <a:ext cx="1820863" cy="1333500"/>
          </a:xfrm>
          <a:prstGeom prst="rect">
            <a:avLst/>
          </a:prstGeom>
          <a:noFill/>
          <a:ln w="9525">
            <a:noFill/>
            <a:miter lim="800000"/>
            <a:headEnd/>
            <a:tailEnd/>
          </a:ln>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Straight Arrow Connector 79"/>
          <p:cNvCxnSpPr>
            <a:stCxn id="28" idx="3"/>
            <a:endCxn id="79" idx="2"/>
          </p:cNvCxnSpPr>
          <p:nvPr/>
        </p:nvCxnSpPr>
        <p:spPr>
          <a:xfrm>
            <a:off x="3869144" y="2168951"/>
            <a:ext cx="1342235" cy="4371864"/>
          </a:xfrm>
          <a:prstGeom prst="straightConnector1">
            <a:avLst/>
          </a:prstGeom>
          <a:ln>
            <a:solidFill>
              <a:schemeClr val="accent6"/>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199" name="Rectangle 198"/>
          <p:cNvSpPr/>
          <p:nvPr/>
        </p:nvSpPr>
        <p:spPr>
          <a:xfrm>
            <a:off x="7883628" y="0"/>
            <a:ext cx="1260372" cy="6858000"/>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8331247" y="1250725"/>
            <a:ext cx="766380" cy="47296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Controlled</a:t>
            </a:r>
          </a:p>
          <a:p>
            <a:pPr algn="ctr"/>
            <a:r>
              <a:rPr lang="en-US" sz="800" dirty="0" smtClean="0">
                <a:solidFill>
                  <a:srgbClr val="000000"/>
                </a:solidFill>
              </a:rPr>
              <a:t>Information</a:t>
            </a:r>
          </a:p>
          <a:p>
            <a:pPr algn="ctr"/>
            <a:r>
              <a:rPr lang="en-US" sz="800" dirty="0" smtClean="0">
                <a:solidFill>
                  <a:srgbClr val="000000"/>
                </a:solidFill>
              </a:rPr>
              <a:t>Source</a:t>
            </a:r>
            <a:endParaRPr lang="en-US" sz="800" dirty="0">
              <a:solidFill>
                <a:srgbClr val="000000"/>
              </a:solidFill>
            </a:endParaRPr>
          </a:p>
        </p:txBody>
      </p:sp>
      <p:sp>
        <p:nvSpPr>
          <p:cNvPr id="5" name="Rectangle 4"/>
          <p:cNvSpPr/>
          <p:nvPr/>
        </p:nvSpPr>
        <p:spPr>
          <a:xfrm>
            <a:off x="8341346" y="2075782"/>
            <a:ext cx="766380" cy="472966"/>
          </a:xfrm>
          <a:prstGeom prst="rect">
            <a:avLst/>
          </a:prstGeom>
          <a:noFill/>
          <a:ln>
            <a:solidFill>
              <a:schemeClr val="bg1">
                <a:lumMod val="6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Uncontrolled</a:t>
            </a:r>
          </a:p>
          <a:p>
            <a:pPr algn="ctr"/>
            <a:r>
              <a:rPr lang="en-US" sz="800" dirty="0" smtClean="0">
                <a:solidFill>
                  <a:srgbClr val="000000"/>
                </a:solidFill>
              </a:rPr>
              <a:t>Information</a:t>
            </a:r>
          </a:p>
          <a:p>
            <a:pPr algn="ctr"/>
            <a:r>
              <a:rPr lang="en-US" sz="800" dirty="0" smtClean="0">
                <a:solidFill>
                  <a:srgbClr val="000000"/>
                </a:solidFill>
              </a:rPr>
              <a:t>Source</a:t>
            </a:r>
            <a:endParaRPr lang="en-US" sz="800" dirty="0">
              <a:solidFill>
                <a:srgbClr val="000000"/>
              </a:solidFill>
            </a:endParaRPr>
          </a:p>
        </p:txBody>
      </p:sp>
      <p:sp>
        <p:nvSpPr>
          <p:cNvPr id="10" name="Bevel 9"/>
          <p:cNvSpPr/>
          <p:nvPr/>
        </p:nvSpPr>
        <p:spPr>
          <a:xfrm>
            <a:off x="6581305" y="5024771"/>
            <a:ext cx="973801" cy="630621"/>
          </a:xfrm>
          <a:prstGeom prst="bevel">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Organizational Directory Profile</a:t>
            </a:r>
          </a:p>
        </p:txBody>
      </p:sp>
      <p:grpSp>
        <p:nvGrpSpPr>
          <p:cNvPr id="2" name="Group 18"/>
          <p:cNvGrpSpPr/>
          <p:nvPr/>
        </p:nvGrpSpPr>
        <p:grpSpPr>
          <a:xfrm>
            <a:off x="1887482" y="1245473"/>
            <a:ext cx="1188546" cy="926658"/>
            <a:chOff x="2039882" y="634122"/>
            <a:chExt cx="1188546" cy="926658"/>
          </a:xfrm>
        </p:grpSpPr>
        <p:sp>
          <p:nvSpPr>
            <p:cNvPr id="14" name="Rectangle 13"/>
            <p:cNvSpPr/>
            <p:nvPr/>
          </p:nvSpPr>
          <p:spPr>
            <a:xfrm>
              <a:off x="2039882" y="634122"/>
              <a:ext cx="766380" cy="47296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NACO</a:t>
              </a:r>
              <a:endParaRPr lang="en-US" sz="800" dirty="0">
                <a:solidFill>
                  <a:srgbClr val="000000"/>
                </a:solidFill>
              </a:endParaRPr>
            </a:p>
          </p:txBody>
        </p:sp>
        <p:sp>
          <p:nvSpPr>
            <p:cNvPr id="15" name="Rectangle 14"/>
            <p:cNvSpPr/>
            <p:nvPr/>
          </p:nvSpPr>
          <p:spPr>
            <a:xfrm>
              <a:off x="2174765" y="784768"/>
              <a:ext cx="766380" cy="47296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RERO</a:t>
              </a:r>
              <a:endParaRPr lang="en-US" sz="800" dirty="0">
                <a:solidFill>
                  <a:srgbClr val="000000"/>
                </a:solidFill>
              </a:endParaRPr>
            </a:p>
          </p:txBody>
        </p:sp>
        <p:sp>
          <p:nvSpPr>
            <p:cNvPr id="16" name="Rectangle 15"/>
            <p:cNvSpPr/>
            <p:nvPr/>
          </p:nvSpPr>
          <p:spPr>
            <a:xfrm>
              <a:off x="2309648" y="935414"/>
              <a:ext cx="766380" cy="47296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GNL</a:t>
              </a:r>
              <a:endParaRPr lang="en-US" sz="800" dirty="0">
                <a:solidFill>
                  <a:srgbClr val="000000"/>
                </a:solidFill>
              </a:endParaRPr>
            </a:p>
          </p:txBody>
        </p:sp>
        <p:sp>
          <p:nvSpPr>
            <p:cNvPr id="18" name="Rectangle 17"/>
            <p:cNvSpPr/>
            <p:nvPr/>
          </p:nvSpPr>
          <p:spPr>
            <a:xfrm>
              <a:off x="2462048" y="1087814"/>
              <a:ext cx="766380" cy="47296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a:t>
              </a:r>
              <a:endParaRPr lang="en-US" sz="800" dirty="0">
                <a:solidFill>
                  <a:srgbClr val="000000"/>
                </a:solidFill>
              </a:endParaRPr>
            </a:p>
          </p:txBody>
        </p:sp>
      </p:grpSp>
      <p:cxnSp>
        <p:nvCxnSpPr>
          <p:cNvPr id="21" name="Straight Arrow Connector 20"/>
          <p:cNvCxnSpPr/>
          <p:nvPr/>
        </p:nvCxnSpPr>
        <p:spPr>
          <a:xfrm>
            <a:off x="8051062" y="2915445"/>
            <a:ext cx="1071189" cy="0"/>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7930682" y="2584029"/>
            <a:ext cx="1112742" cy="261610"/>
          </a:xfrm>
          <a:prstGeom prst="rect">
            <a:avLst/>
          </a:prstGeom>
        </p:spPr>
        <p:txBody>
          <a:bodyPr wrap="none">
            <a:spAutoFit/>
          </a:bodyPr>
          <a:lstStyle/>
          <a:p>
            <a:r>
              <a:rPr lang="en-US" sz="1100" dirty="0" smtClean="0">
                <a:solidFill>
                  <a:srgbClr val="000000"/>
                </a:solidFill>
              </a:rPr>
              <a:t>Anonymous Pull</a:t>
            </a:r>
            <a:endParaRPr lang="en-US" sz="2000" dirty="0"/>
          </a:p>
        </p:txBody>
      </p:sp>
      <p:cxnSp>
        <p:nvCxnSpPr>
          <p:cNvPr id="23" name="Straight Arrow Connector 22"/>
          <p:cNvCxnSpPr/>
          <p:nvPr/>
        </p:nvCxnSpPr>
        <p:spPr>
          <a:xfrm>
            <a:off x="8057394" y="3231490"/>
            <a:ext cx="1071189" cy="8759"/>
          </a:xfrm>
          <a:prstGeom prst="straightConnector1">
            <a:avLst/>
          </a:prstGeom>
          <a:ln>
            <a:solidFill>
              <a:schemeClr val="accent6"/>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7890640" y="2938457"/>
            <a:ext cx="1198766" cy="253916"/>
          </a:xfrm>
          <a:prstGeom prst="rect">
            <a:avLst/>
          </a:prstGeom>
        </p:spPr>
        <p:txBody>
          <a:bodyPr wrap="none">
            <a:spAutoFit/>
          </a:bodyPr>
          <a:lstStyle/>
          <a:p>
            <a:r>
              <a:rPr lang="en-US" sz="1050" dirty="0" smtClean="0">
                <a:solidFill>
                  <a:srgbClr val="000000"/>
                </a:solidFill>
              </a:rPr>
              <a:t>Authenticated Pull</a:t>
            </a:r>
            <a:endParaRPr lang="en-US" dirty="0"/>
          </a:p>
        </p:txBody>
      </p:sp>
      <p:cxnSp>
        <p:nvCxnSpPr>
          <p:cNvPr id="25" name="Straight Arrow Connector 24"/>
          <p:cNvCxnSpPr>
            <a:stCxn id="138" idx="3"/>
            <a:endCxn id="41" idx="3"/>
          </p:cNvCxnSpPr>
          <p:nvPr/>
        </p:nvCxnSpPr>
        <p:spPr>
          <a:xfrm flipH="1" flipV="1">
            <a:off x="3807833" y="4247573"/>
            <a:ext cx="2030821" cy="488250"/>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7883628" y="3218497"/>
            <a:ext cx="1260372" cy="253916"/>
          </a:xfrm>
          <a:prstGeom prst="rect">
            <a:avLst/>
          </a:prstGeom>
        </p:spPr>
        <p:txBody>
          <a:bodyPr wrap="none">
            <a:spAutoFit/>
          </a:bodyPr>
          <a:lstStyle/>
          <a:p>
            <a:r>
              <a:rPr lang="en-US" sz="1050" dirty="0" smtClean="0">
                <a:solidFill>
                  <a:srgbClr val="000000"/>
                </a:solidFill>
              </a:rPr>
              <a:t>Authenticated Push</a:t>
            </a:r>
            <a:endParaRPr lang="en-US" dirty="0"/>
          </a:p>
        </p:txBody>
      </p:sp>
      <p:sp>
        <p:nvSpPr>
          <p:cNvPr id="28" name="Can 27"/>
          <p:cNvSpPr/>
          <p:nvPr/>
        </p:nvSpPr>
        <p:spPr>
          <a:xfrm>
            <a:off x="3373405" y="1241262"/>
            <a:ext cx="991477" cy="927689"/>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rgbClr val="000000"/>
                </a:solidFill>
              </a:rPr>
              <a:t>VIAF</a:t>
            </a:r>
            <a:br>
              <a:rPr lang="en-US" sz="800" b="1" dirty="0" smtClean="0">
                <a:solidFill>
                  <a:srgbClr val="000000"/>
                </a:solidFill>
              </a:rPr>
            </a:br>
            <a:r>
              <a:rPr lang="en-US" sz="800" dirty="0" smtClean="0">
                <a:solidFill>
                  <a:srgbClr val="000000"/>
                </a:solidFill>
              </a:rPr>
              <a:t> (Identifiers)</a:t>
            </a:r>
          </a:p>
          <a:p>
            <a:pPr algn="ctr"/>
            <a:r>
              <a:rPr lang="en-US" sz="800" dirty="0" smtClean="0">
                <a:solidFill>
                  <a:srgbClr val="000000"/>
                </a:solidFill>
              </a:rPr>
              <a:t>Individuals, </a:t>
            </a:r>
          </a:p>
          <a:p>
            <a:pPr algn="ctr"/>
            <a:r>
              <a:rPr lang="en-US" sz="800" dirty="0" smtClean="0">
                <a:solidFill>
                  <a:srgbClr val="000000"/>
                </a:solidFill>
              </a:rPr>
              <a:t>Pseudonyms, Organizations, Uniform titles, Fictional Names</a:t>
            </a:r>
          </a:p>
        </p:txBody>
      </p:sp>
      <p:cxnSp>
        <p:nvCxnSpPr>
          <p:cNvPr id="29" name="Straight Arrow Connector 28"/>
          <p:cNvCxnSpPr>
            <a:stCxn id="15" idx="3"/>
            <a:endCxn id="28" idx="2"/>
          </p:cNvCxnSpPr>
          <p:nvPr/>
        </p:nvCxnSpPr>
        <p:spPr>
          <a:xfrm>
            <a:off x="2788745" y="1632602"/>
            <a:ext cx="584660" cy="72505"/>
          </a:xfrm>
          <a:prstGeom prst="straightConnector1">
            <a:avLst/>
          </a:prstGeom>
          <a:ln>
            <a:solidFill>
              <a:schemeClr val="accent6"/>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40" name="Can 39"/>
          <p:cNvSpPr/>
          <p:nvPr/>
        </p:nvSpPr>
        <p:spPr>
          <a:xfrm>
            <a:off x="3373404" y="2622633"/>
            <a:ext cx="991477" cy="686525"/>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rgbClr val="000000"/>
                </a:solidFill>
              </a:rPr>
              <a:t>ISNI</a:t>
            </a:r>
            <a:br>
              <a:rPr lang="en-US" sz="800" b="1" dirty="0" smtClean="0">
                <a:solidFill>
                  <a:srgbClr val="000000"/>
                </a:solidFill>
              </a:rPr>
            </a:br>
            <a:r>
              <a:rPr lang="en-US" sz="800" b="1" dirty="0" smtClean="0">
                <a:solidFill>
                  <a:srgbClr val="000000"/>
                </a:solidFill>
              </a:rPr>
              <a:t>(</a:t>
            </a:r>
            <a:r>
              <a:rPr lang="en-US" sz="800" dirty="0" smtClean="0">
                <a:solidFill>
                  <a:srgbClr val="000000"/>
                </a:solidFill>
              </a:rPr>
              <a:t>Identifiers) Individuals, Pseudonyms, &amp; Organizations</a:t>
            </a:r>
          </a:p>
        </p:txBody>
      </p:sp>
      <p:sp>
        <p:nvSpPr>
          <p:cNvPr id="41" name="Can 40"/>
          <p:cNvSpPr/>
          <p:nvPr/>
        </p:nvSpPr>
        <p:spPr>
          <a:xfrm>
            <a:off x="3312094" y="3541159"/>
            <a:ext cx="991477" cy="706414"/>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rgbClr val="000000"/>
                </a:solidFill>
              </a:rPr>
              <a:t>ORCID:</a:t>
            </a:r>
            <a:r>
              <a:rPr lang="en-US" sz="800" dirty="0" smtClean="0">
                <a:solidFill>
                  <a:srgbClr val="000000"/>
                </a:solidFill>
              </a:rPr>
              <a:t/>
            </a:r>
            <a:br>
              <a:rPr lang="en-US" sz="800" dirty="0" smtClean="0">
                <a:solidFill>
                  <a:srgbClr val="000000"/>
                </a:solidFill>
              </a:rPr>
            </a:br>
            <a:r>
              <a:rPr lang="en-US" sz="800" dirty="0" smtClean="0">
                <a:solidFill>
                  <a:srgbClr val="000000"/>
                </a:solidFill>
              </a:rPr>
              <a:t>(Identifiers &amp; Researcher outputs)</a:t>
            </a:r>
            <a:br>
              <a:rPr lang="en-US" sz="800" dirty="0" smtClean="0">
                <a:solidFill>
                  <a:srgbClr val="000000"/>
                </a:solidFill>
              </a:rPr>
            </a:br>
            <a:r>
              <a:rPr lang="en-US" sz="800" dirty="0" smtClean="0">
                <a:solidFill>
                  <a:srgbClr val="000000"/>
                </a:solidFill>
              </a:rPr>
              <a:t>Living Researchers</a:t>
            </a:r>
          </a:p>
        </p:txBody>
      </p:sp>
      <p:sp>
        <p:nvSpPr>
          <p:cNvPr id="42" name="Can 41"/>
          <p:cNvSpPr/>
          <p:nvPr/>
        </p:nvSpPr>
        <p:spPr>
          <a:xfrm>
            <a:off x="3298453" y="6053815"/>
            <a:ext cx="991476" cy="804185"/>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rgbClr val="000000"/>
                </a:solidFill>
              </a:rPr>
              <a:t>VIVO</a:t>
            </a:r>
            <a:r>
              <a:rPr lang="en-US" sz="800" dirty="0" smtClean="0">
                <a:solidFill>
                  <a:srgbClr val="000000"/>
                </a:solidFill>
              </a:rPr>
              <a:t>:</a:t>
            </a:r>
            <a:br>
              <a:rPr lang="en-US" sz="800" dirty="0" smtClean="0">
                <a:solidFill>
                  <a:srgbClr val="000000"/>
                </a:solidFill>
              </a:rPr>
            </a:br>
            <a:r>
              <a:rPr lang="en-US" sz="800" dirty="0" smtClean="0">
                <a:solidFill>
                  <a:srgbClr val="000000"/>
                </a:solidFill>
              </a:rPr>
              <a:t>(Researcher Outputs)</a:t>
            </a:r>
            <a:br>
              <a:rPr lang="en-US" sz="800" dirty="0" smtClean="0">
                <a:solidFill>
                  <a:srgbClr val="000000"/>
                </a:solidFill>
              </a:rPr>
            </a:br>
            <a:r>
              <a:rPr lang="en-US" sz="800" dirty="0" smtClean="0">
                <a:solidFill>
                  <a:srgbClr val="000000"/>
                </a:solidFill>
              </a:rPr>
              <a:t>Researchers from Member Institutions</a:t>
            </a:r>
          </a:p>
        </p:txBody>
      </p:sp>
      <p:sp>
        <p:nvSpPr>
          <p:cNvPr id="43" name="Bevel 42"/>
          <p:cNvSpPr/>
          <p:nvPr/>
        </p:nvSpPr>
        <p:spPr>
          <a:xfrm>
            <a:off x="8277044" y="5353126"/>
            <a:ext cx="766380" cy="630621"/>
          </a:xfrm>
          <a:prstGeom prst="bevel">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Public </a:t>
            </a:r>
            <a:br>
              <a:rPr lang="en-US" sz="800" dirty="0" smtClean="0">
                <a:solidFill>
                  <a:srgbClr val="000000"/>
                </a:solidFill>
              </a:rPr>
            </a:br>
            <a:r>
              <a:rPr lang="en-US" sz="800" dirty="0" smtClean="0">
                <a:solidFill>
                  <a:srgbClr val="000000"/>
                </a:solidFill>
              </a:rPr>
              <a:t>View</a:t>
            </a:r>
          </a:p>
        </p:txBody>
      </p:sp>
      <p:cxnSp>
        <p:nvCxnSpPr>
          <p:cNvPr id="49" name="Straight Arrow Connector 48"/>
          <p:cNvCxnSpPr>
            <a:stCxn id="47" idx="6"/>
            <a:endCxn id="40" idx="2"/>
          </p:cNvCxnSpPr>
          <p:nvPr/>
        </p:nvCxnSpPr>
        <p:spPr>
          <a:xfrm flipV="1">
            <a:off x="3057100" y="2965896"/>
            <a:ext cx="316304" cy="15444"/>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56" name="Oval 55"/>
          <p:cNvSpPr/>
          <p:nvPr/>
        </p:nvSpPr>
        <p:spPr>
          <a:xfrm>
            <a:off x="766380" y="2347225"/>
            <a:ext cx="1053664" cy="5955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00" dirty="0" err="1" smtClean="0">
                <a:solidFill>
                  <a:srgbClr val="000000"/>
                </a:solidFill>
              </a:rPr>
              <a:t>Ringold</a:t>
            </a:r>
            <a:r>
              <a:rPr lang="en-US" sz="900" dirty="0" smtClean="0">
                <a:solidFill>
                  <a:srgbClr val="000000"/>
                </a:solidFill>
              </a:rPr>
              <a:t/>
            </a:r>
            <a:br>
              <a:rPr lang="en-US" sz="900" dirty="0" smtClean="0">
                <a:solidFill>
                  <a:srgbClr val="000000"/>
                </a:solidFill>
              </a:rPr>
            </a:br>
            <a:r>
              <a:rPr lang="en-US" sz="900" dirty="0" smtClean="0">
                <a:solidFill>
                  <a:srgbClr val="000000"/>
                </a:solidFill>
              </a:rPr>
              <a:t>(Org Names)</a:t>
            </a:r>
            <a:endParaRPr lang="en-US" sz="900" dirty="0">
              <a:solidFill>
                <a:srgbClr val="000000"/>
              </a:solidFill>
            </a:endParaRPr>
          </a:p>
        </p:txBody>
      </p:sp>
      <p:sp>
        <p:nvSpPr>
          <p:cNvPr id="57" name="Oval 56"/>
          <p:cNvSpPr/>
          <p:nvPr/>
        </p:nvSpPr>
        <p:spPr>
          <a:xfrm>
            <a:off x="766380" y="3026809"/>
            <a:ext cx="1053664" cy="5955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00" dirty="0" err="1" smtClean="0">
                <a:solidFill>
                  <a:srgbClr val="000000"/>
                </a:solidFill>
              </a:rPr>
              <a:t>Bowker</a:t>
            </a:r>
            <a:endParaRPr lang="en-US" sz="900" dirty="0">
              <a:solidFill>
                <a:srgbClr val="000000"/>
              </a:solidFill>
            </a:endParaRPr>
          </a:p>
        </p:txBody>
      </p:sp>
      <p:cxnSp>
        <p:nvCxnSpPr>
          <p:cNvPr id="58" name="Straight Arrow Connector 57"/>
          <p:cNvCxnSpPr>
            <a:stCxn id="56" idx="6"/>
            <a:endCxn id="47" idx="2"/>
          </p:cNvCxnSpPr>
          <p:nvPr/>
        </p:nvCxnSpPr>
        <p:spPr>
          <a:xfrm>
            <a:off x="1820044" y="2645018"/>
            <a:ext cx="183392" cy="336322"/>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7" idx="6"/>
            <a:endCxn id="47" idx="2"/>
          </p:cNvCxnSpPr>
          <p:nvPr/>
        </p:nvCxnSpPr>
        <p:spPr>
          <a:xfrm flipV="1">
            <a:off x="1820044" y="2981340"/>
            <a:ext cx="183392" cy="343262"/>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68" name="Oval 67"/>
          <p:cNvSpPr/>
          <p:nvPr/>
        </p:nvSpPr>
        <p:spPr>
          <a:xfrm>
            <a:off x="8229674" y="4568439"/>
            <a:ext cx="861120" cy="59558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sz="900" dirty="0" smtClean="0">
                <a:solidFill>
                  <a:srgbClr val="000000"/>
                </a:solidFill>
              </a:rPr>
              <a:t>Specific Actor</a:t>
            </a:r>
            <a:endParaRPr lang="en-US" sz="900" dirty="0">
              <a:solidFill>
                <a:srgbClr val="000000"/>
              </a:solidFill>
            </a:endParaRPr>
          </a:p>
        </p:txBody>
      </p:sp>
      <p:sp>
        <p:nvSpPr>
          <p:cNvPr id="69" name="Oval 68"/>
          <p:cNvSpPr/>
          <p:nvPr/>
        </p:nvSpPr>
        <p:spPr>
          <a:xfrm>
            <a:off x="8229675" y="3909810"/>
            <a:ext cx="798036" cy="595586"/>
          </a:xfrm>
          <a:prstGeom prst="ellipse">
            <a:avLst/>
          </a:prstGeom>
          <a:noFill/>
          <a:ln w="38100" cmpd="dbl"/>
        </p:spPr>
        <p:style>
          <a:lnRef idx="2">
            <a:schemeClr val="dk1"/>
          </a:lnRef>
          <a:fillRef idx="1">
            <a:schemeClr val="lt1"/>
          </a:fillRef>
          <a:effectRef idx="0">
            <a:schemeClr val="dk1"/>
          </a:effectRef>
          <a:fontRef idx="minor">
            <a:schemeClr val="dk1"/>
          </a:fontRef>
        </p:style>
        <p:txBody>
          <a:bodyPr rtlCol="0" anchor="ctr"/>
          <a:lstStyle/>
          <a:p>
            <a:pPr algn="ctr"/>
            <a:r>
              <a:rPr lang="en-US" sz="900" dirty="0" smtClean="0">
                <a:solidFill>
                  <a:srgbClr val="000000"/>
                </a:solidFill>
              </a:rPr>
              <a:t>Actor Type</a:t>
            </a:r>
            <a:endParaRPr lang="en-US" sz="900" dirty="0">
              <a:solidFill>
                <a:srgbClr val="000000"/>
              </a:solidFill>
            </a:endParaRPr>
          </a:p>
        </p:txBody>
      </p:sp>
      <p:cxnSp>
        <p:nvCxnSpPr>
          <p:cNvPr id="72" name="Straight Arrow Connector 71"/>
          <p:cNvCxnSpPr>
            <a:endCxn id="14" idx="1"/>
          </p:cNvCxnSpPr>
          <p:nvPr/>
        </p:nvCxnSpPr>
        <p:spPr>
          <a:xfrm>
            <a:off x="1289366" y="1171233"/>
            <a:ext cx="598116" cy="310723"/>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95" name="Line Callout 3 (Border and Accent Bar) 94"/>
          <p:cNvSpPr/>
          <p:nvPr/>
        </p:nvSpPr>
        <p:spPr>
          <a:xfrm>
            <a:off x="8341346" y="6157311"/>
            <a:ext cx="702078" cy="595586"/>
          </a:xfrm>
          <a:prstGeom prst="accentBorderCallout3">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rPr>
              <a:t>Question?</a:t>
            </a:r>
            <a:endParaRPr lang="en-US" sz="1000" dirty="0">
              <a:solidFill>
                <a:srgbClr val="000000"/>
              </a:solidFill>
            </a:endParaRPr>
          </a:p>
        </p:txBody>
      </p:sp>
      <p:sp>
        <p:nvSpPr>
          <p:cNvPr id="97" name="Bevel 96"/>
          <p:cNvSpPr/>
          <p:nvPr/>
        </p:nvSpPr>
        <p:spPr>
          <a:xfrm>
            <a:off x="6502480" y="1996954"/>
            <a:ext cx="973800" cy="630621"/>
          </a:xfrm>
          <a:prstGeom prst="bevel">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Library Catalog</a:t>
            </a:r>
          </a:p>
          <a:p>
            <a:pPr algn="ctr"/>
            <a:r>
              <a:rPr lang="en-US" sz="800" dirty="0" smtClean="0">
                <a:solidFill>
                  <a:srgbClr val="000000"/>
                </a:solidFill>
              </a:rPr>
              <a:t>Gateway</a:t>
            </a:r>
          </a:p>
        </p:txBody>
      </p:sp>
      <p:sp>
        <p:nvSpPr>
          <p:cNvPr id="98" name="Bevel 97"/>
          <p:cNvSpPr/>
          <p:nvPr/>
        </p:nvSpPr>
        <p:spPr>
          <a:xfrm>
            <a:off x="6502479" y="4096443"/>
            <a:ext cx="973801" cy="630621"/>
          </a:xfrm>
          <a:prstGeom prst="bevel">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Institutional Repository </a:t>
            </a:r>
          </a:p>
          <a:p>
            <a:pPr algn="ctr"/>
            <a:r>
              <a:rPr lang="en-US" sz="800" dirty="0" smtClean="0">
                <a:solidFill>
                  <a:srgbClr val="000000"/>
                </a:solidFill>
              </a:rPr>
              <a:t>Gateway</a:t>
            </a:r>
          </a:p>
        </p:txBody>
      </p:sp>
      <p:sp>
        <p:nvSpPr>
          <p:cNvPr id="99" name="Oval 98"/>
          <p:cNvSpPr/>
          <p:nvPr/>
        </p:nvSpPr>
        <p:spPr>
          <a:xfrm>
            <a:off x="766380" y="661120"/>
            <a:ext cx="965839" cy="595586"/>
          </a:xfrm>
          <a:prstGeom prst="ellipse">
            <a:avLst/>
          </a:prstGeom>
          <a:solidFill>
            <a:schemeClr val="accent6">
              <a:lumMod val="40000"/>
              <a:lumOff val="60000"/>
            </a:schemeClr>
          </a:solidFill>
          <a:ln w="38100" cmpd="dbl"/>
        </p:spPr>
        <p:style>
          <a:lnRef idx="2">
            <a:schemeClr val="dk1"/>
          </a:lnRef>
          <a:fillRef idx="1">
            <a:schemeClr val="lt1"/>
          </a:fillRef>
          <a:effectRef idx="0">
            <a:schemeClr val="dk1"/>
          </a:effectRef>
          <a:fontRef idx="minor">
            <a:schemeClr val="dk1"/>
          </a:fontRef>
        </p:style>
        <p:txBody>
          <a:bodyPr rtlCol="0" anchor="ctr"/>
          <a:lstStyle/>
          <a:p>
            <a:pPr algn="ctr"/>
            <a:r>
              <a:rPr lang="en-US" sz="900" dirty="0" smtClean="0">
                <a:solidFill>
                  <a:srgbClr val="000000"/>
                </a:solidFill>
              </a:rPr>
              <a:t>Libraries</a:t>
            </a:r>
            <a:endParaRPr lang="en-US" sz="900" dirty="0">
              <a:solidFill>
                <a:srgbClr val="000000"/>
              </a:solidFill>
            </a:endParaRPr>
          </a:p>
        </p:txBody>
      </p:sp>
      <p:sp>
        <p:nvSpPr>
          <p:cNvPr id="102" name="Oval 101"/>
          <p:cNvSpPr/>
          <p:nvPr/>
        </p:nvSpPr>
        <p:spPr>
          <a:xfrm>
            <a:off x="0" y="4214629"/>
            <a:ext cx="1076068" cy="595586"/>
          </a:xfrm>
          <a:prstGeom prst="ellipse">
            <a:avLst/>
          </a:prstGeom>
          <a:solidFill>
            <a:schemeClr val="accent6">
              <a:lumMod val="40000"/>
              <a:lumOff val="60000"/>
            </a:schemeClr>
          </a:solidFill>
          <a:ln w="38100" cmpd="dbl"/>
        </p:spPr>
        <p:style>
          <a:lnRef idx="2">
            <a:schemeClr val="dk1"/>
          </a:lnRef>
          <a:fillRef idx="1">
            <a:schemeClr val="lt1"/>
          </a:fillRef>
          <a:effectRef idx="0">
            <a:schemeClr val="dk1"/>
          </a:effectRef>
          <a:fontRef idx="minor">
            <a:schemeClr val="dk1"/>
          </a:fontRef>
        </p:style>
        <p:txBody>
          <a:bodyPr rtlCol="0" anchor="ctr"/>
          <a:lstStyle/>
          <a:p>
            <a:pPr algn="ctr"/>
            <a:r>
              <a:rPr lang="en-US" sz="900" dirty="0" smtClean="0">
                <a:solidFill>
                  <a:srgbClr val="000000"/>
                </a:solidFill>
              </a:rPr>
              <a:t>ORCID Member Research Orgs</a:t>
            </a:r>
            <a:endParaRPr lang="en-US" sz="900" dirty="0">
              <a:solidFill>
                <a:srgbClr val="000000"/>
              </a:solidFill>
            </a:endParaRPr>
          </a:p>
        </p:txBody>
      </p:sp>
      <p:sp>
        <p:nvSpPr>
          <p:cNvPr id="104" name="Oval 103"/>
          <p:cNvSpPr/>
          <p:nvPr/>
        </p:nvSpPr>
        <p:spPr>
          <a:xfrm>
            <a:off x="1400154" y="4583280"/>
            <a:ext cx="1076068" cy="595586"/>
          </a:xfrm>
          <a:prstGeom prst="ellipse">
            <a:avLst/>
          </a:prstGeom>
          <a:noFill/>
          <a:ln w="38100" cmpd="dbl"/>
        </p:spPr>
        <p:style>
          <a:lnRef idx="2">
            <a:schemeClr val="dk1"/>
          </a:lnRef>
          <a:fillRef idx="1">
            <a:schemeClr val="lt1"/>
          </a:fillRef>
          <a:effectRef idx="0">
            <a:schemeClr val="dk1"/>
          </a:effectRef>
          <a:fontRef idx="minor">
            <a:schemeClr val="dk1"/>
          </a:fontRef>
        </p:style>
        <p:txBody>
          <a:bodyPr rtlCol="0" anchor="ctr"/>
          <a:lstStyle/>
          <a:p>
            <a:pPr algn="ctr"/>
            <a:r>
              <a:rPr lang="en-US" sz="900" dirty="0" smtClean="0">
                <a:solidFill>
                  <a:srgbClr val="000000"/>
                </a:solidFill>
              </a:rPr>
              <a:t>Scholarly Publishers</a:t>
            </a:r>
            <a:endParaRPr lang="en-US" sz="900" dirty="0">
              <a:solidFill>
                <a:srgbClr val="000000"/>
              </a:solidFill>
            </a:endParaRPr>
          </a:p>
        </p:txBody>
      </p:sp>
      <p:sp>
        <p:nvSpPr>
          <p:cNvPr id="105" name="Oval 104"/>
          <p:cNvSpPr/>
          <p:nvPr/>
        </p:nvSpPr>
        <p:spPr>
          <a:xfrm>
            <a:off x="1349448" y="3622395"/>
            <a:ext cx="1076068" cy="595586"/>
          </a:xfrm>
          <a:prstGeom prst="ellipse">
            <a:avLst/>
          </a:prstGeom>
          <a:solidFill>
            <a:schemeClr val="accent6">
              <a:lumMod val="40000"/>
              <a:lumOff val="60000"/>
            </a:schemeClr>
          </a:solidFill>
          <a:ln w="38100" cmpd="dbl"/>
        </p:spPr>
        <p:style>
          <a:lnRef idx="2">
            <a:schemeClr val="dk1"/>
          </a:lnRef>
          <a:fillRef idx="1">
            <a:schemeClr val="lt1"/>
          </a:fillRef>
          <a:effectRef idx="0">
            <a:schemeClr val="dk1"/>
          </a:effectRef>
          <a:fontRef idx="minor">
            <a:schemeClr val="dk1"/>
          </a:fontRef>
        </p:style>
        <p:txBody>
          <a:bodyPr rtlCol="0" anchor="ctr"/>
          <a:lstStyle/>
          <a:p>
            <a:pPr algn="ctr"/>
            <a:r>
              <a:rPr lang="en-US" sz="900" dirty="0" smtClean="0">
                <a:solidFill>
                  <a:srgbClr val="000000"/>
                </a:solidFill>
              </a:rPr>
              <a:t>Individual </a:t>
            </a:r>
          </a:p>
          <a:p>
            <a:pPr algn="ctr"/>
            <a:r>
              <a:rPr lang="en-US" sz="900" dirty="0" smtClean="0">
                <a:solidFill>
                  <a:srgbClr val="000000"/>
                </a:solidFill>
              </a:rPr>
              <a:t>Researchers</a:t>
            </a:r>
            <a:endParaRPr lang="en-US" sz="900" dirty="0">
              <a:solidFill>
                <a:srgbClr val="000000"/>
              </a:solidFill>
            </a:endParaRPr>
          </a:p>
        </p:txBody>
      </p:sp>
      <p:cxnSp>
        <p:nvCxnSpPr>
          <p:cNvPr id="107" name="Straight Arrow Connector 106"/>
          <p:cNvCxnSpPr>
            <a:stCxn id="105" idx="6"/>
            <a:endCxn id="41" idx="2"/>
          </p:cNvCxnSpPr>
          <p:nvPr/>
        </p:nvCxnSpPr>
        <p:spPr>
          <a:xfrm flipV="1">
            <a:off x="2425516" y="3894366"/>
            <a:ext cx="886578" cy="25822"/>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a:stCxn id="102" idx="6"/>
            <a:endCxn id="41" idx="2"/>
          </p:cNvCxnSpPr>
          <p:nvPr/>
        </p:nvCxnSpPr>
        <p:spPr>
          <a:xfrm flipV="1">
            <a:off x="1076068" y="3894366"/>
            <a:ext cx="2236026" cy="618056"/>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a:stCxn id="104" idx="6"/>
            <a:endCxn id="41" idx="2"/>
          </p:cNvCxnSpPr>
          <p:nvPr/>
        </p:nvCxnSpPr>
        <p:spPr>
          <a:xfrm flipV="1">
            <a:off x="2476222" y="3894366"/>
            <a:ext cx="835872" cy="986707"/>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117" name="Oval 116"/>
          <p:cNvSpPr/>
          <p:nvPr/>
        </p:nvSpPr>
        <p:spPr>
          <a:xfrm>
            <a:off x="283460" y="6098174"/>
            <a:ext cx="965839" cy="595586"/>
          </a:xfrm>
          <a:prstGeom prst="ellipse">
            <a:avLst/>
          </a:prstGeom>
          <a:solidFill>
            <a:schemeClr val="accent6">
              <a:lumMod val="40000"/>
              <a:lumOff val="60000"/>
            </a:schemeClr>
          </a:solidFill>
          <a:ln w="38100" cmpd="dbl"/>
        </p:spPr>
        <p:style>
          <a:lnRef idx="2">
            <a:schemeClr val="dk1"/>
          </a:lnRef>
          <a:fillRef idx="1">
            <a:schemeClr val="lt1"/>
          </a:fillRef>
          <a:effectRef idx="0">
            <a:schemeClr val="dk1"/>
          </a:effectRef>
          <a:fontRef idx="minor">
            <a:schemeClr val="dk1"/>
          </a:fontRef>
        </p:style>
        <p:txBody>
          <a:bodyPr rtlCol="0" anchor="ctr"/>
          <a:lstStyle/>
          <a:p>
            <a:pPr algn="ctr"/>
            <a:r>
              <a:rPr lang="en-US" sz="900" dirty="0" smtClean="0">
                <a:solidFill>
                  <a:srgbClr val="000000"/>
                </a:solidFill>
              </a:rPr>
              <a:t>VIVO</a:t>
            </a:r>
          </a:p>
          <a:p>
            <a:pPr algn="ctr"/>
            <a:r>
              <a:rPr lang="en-US" sz="900" dirty="0" smtClean="0">
                <a:solidFill>
                  <a:srgbClr val="000000"/>
                </a:solidFill>
              </a:rPr>
              <a:t>Member Research Orgs</a:t>
            </a:r>
            <a:endParaRPr lang="en-US" sz="900" dirty="0">
              <a:solidFill>
                <a:srgbClr val="000000"/>
              </a:solidFill>
            </a:endParaRPr>
          </a:p>
        </p:txBody>
      </p:sp>
      <p:cxnSp>
        <p:nvCxnSpPr>
          <p:cNvPr id="118" name="Straight Arrow Connector 117"/>
          <p:cNvCxnSpPr>
            <a:stCxn id="117" idx="6"/>
            <a:endCxn id="42" idx="2"/>
          </p:cNvCxnSpPr>
          <p:nvPr/>
        </p:nvCxnSpPr>
        <p:spPr>
          <a:xfrm>
            <a:off x="1249299" y="6395967"/>
            <a:ext cx="2049154" cy="59941"/>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123" name="Can 122"/>
          <p:cNvSpPr/>
          <p:nvPr/>
        </p:nvSpPr>
        <p:spPr>
          <a:xfrm>
            <a:off x="5342915" y="1800754"/>
            <a:ext cx="991477" cy="630621"/>
          </a:xfrm>
          <a:prstGeom prst="can">
            <a:avLst>
              <a:gd name="adj" fmla="val 30555"/>
            </a:avLst>
          </a:prstGeom>
          <a:noFill/>
          <a:ln w="38100" cmpd="dbl">
            <a:solidFill>
              <a:schemeClr val="bg1">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Library Catalogs</a:t>
            </a:r>
            <a:br>
              <a:rPr lang="en-US" sz="800" dirty="0" smtClean="0">
                <a:solidFill>
                  <a:srgbClr val="000000"/>
                </a:solidFill>
              </a:rPr>
            </a:br>
            <a:r>
              <a:rPr lang="en-US" sz="800" dirty="0" smtClean="0">
                <a:solidFill>
                  <a:srgbClr val="000000"/>
                </a:solidFill>
              </a:rPr>
              <a:t> </a:t>
            </a:r>
          </a:p>
        </p:txBody>
      </p:sp>
      <p:cxnSp>
        <p:nvCxnSpPr>
          <p:cNvPr id="128" name="Straight Arrow Connector 127"/>
          <p:cNvCxnSpPr>
            <a:stCxn id="123" idx="4"/>
            <a:endCxn id="97" idx="5"/>
          </p:cNvCxnSpPr>
          <p:nvPr/>
        </p:nvCxnSpPr>
        <p:spPr>
          <a:xfrm>
            <a:off x="6334392" y="2116065"/>
            <a:ext cx="246916" cy="196200"/>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136" name="Bevel 135"/>
          <p:cNvSpPr/>
          <p:nvPr/>
        </p:nvSpPr>
        <p:spPr>
          <a:xfrm>
            <a:off x="6502480" y="1093070"/>
            <a:ext cx="973801" cy="630621"/>
          </a:xfrm>
          <a:prstGeom prst="bevel">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Individually Maintained Profile</a:t>
            </a:r>
          </a:p>
        </p:txBody>
      </p:sp>
      <p:sp>
        <p:nvSpPr>
          <p:cNvPr id="138" name="Can 137"/>
          <p:cNvSpPr/>
          <p:nvPr/>
        </p:nvSpPr>
        <p:spPr>
          <a:xfrm>
            <a:off x="5342915" y="4087684"/>
            <a:ext cx="991477" cy="648139"/>
          </a:xfrm>
          <a:prstGeom prst="can">
            <a:avLst/>
          </a:prstGeom>
          <a:noFill/>
          <a:ln w="38100" cmpd="dbl">
            <a:solidFill>
              <a:schemeClr val="bg1">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Institutional Repository Catalogs</a:t>
            </a:r>
            <a:br>
              <a:rPr lang="en-US" sz="800" dirty="0" smtClean="0">
                <a:solidFill>
                  <a:srgbClr val="000000"/>
                </a:solidFill>
              </a:rPr>
            </a:br>
            <a:r>
              <a:rPr lang="en-US" sz="800" dirty="0" smtClean="0">
                <a:solidFill>
                  <a:srgbClr val="000000"/>
                </a:solidFill>
              </a:rPr>
              <a:t> </a:t>
            </a:r>
          </a:p>
        </p:txBody>
      </p:sp>
      <p:sp>
        <p:nvSpPr>
          <p:cNvPr id="143" name="Can 142"/>
          <p:cNvSpPr/>
          <p:nvPr/>
        </p:nvSpPr>
        <p:spPr>
          <a:xfrm>
            <a:off x="8277044" y="107214"/>
            <a:ext cx="824165" cy="499151"/>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Aggregator:</a:t>
            </a:r>
            <a:br>
              <a:rPr lang="en-US" sz="800" dirty="0" smtClean="0">
                <a:solidFill>
                  <a:srgbClr val="000000"/>
                </a:solidFill>
              </a:rPr>
            </a:br>
            <a:r>
              <a:rPr lang="en-US" sz="800" dirty="0" smtClean="0">
                <a:solidFill>
                  <a:srgbClr val="000000"/>
                </a:solidFill>
              </a:rPr>
              <a:t>(Content Type)</a:t>
            </a:r>
          </a:p>
          <a:p>
            <a:pPr algn="ctr"/>
            <a:r>
              <a:rPr lang="en-US" sz="800" dirty="0" smtClean="0">
                <a:solidFill>
                  <a:srgbClr val="000000"/>
                </a:solidFill>
              </a:rPr>
              <a:t>Scope</a:t>
            </a:r>
          </a:p>
        </p:txBody>
      </p:sp>
      <p:sp>
        <p:nvSpPr>
          <p:cNvPr id="145" name="Can 144"/>
          <p:cNvSpPr/>
          <p:nvPr/>
        </p:nvSpPr>
        <p:spPr>
          <a:xfrm>
            <a:off x="8305774" y="661120"/>
            <a:ext cx="820811" cy="499151"/>
          </a:xfrm>
          <a:prstGeom prst="can">
            <a:avLst/>
          </a:prstGeom>
          <a:noFill/>
          <a:ln w="38100" cmpd="dbl">
            <a:solidFill>
              <a:schemeClr val="bg1">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Aggregator:</a:t>
            </a:r>
            <a:br>
              <a:rPr lang="en-US" sz="800" dirty="0" smtClean="0">
                <a:solidFill>
                  <a:srgbClr val="000000"/>
                </a:solidFill>
              </a:rPr>
            </a:br>
            <a:r>
              <a:rPr lang="en-US" sz="800" dirty="0" smtClean="0">
                <a:solidFill>
                  <a:srgbClr val="000000"/>
                </a:solidFill>
              </a:rPr>
              <a:t>Internal/Private</a:t>
            </a:r>
          </a:p>
        </p:txBody>
      </p:sp>
      <p:cxnSp>
        <p:nvCxnSpPr>
          <p:cNvPr id="156" name="Straight Arrow Connector 155"/>
          <p:cNvCxnSpPr>
            <a:stCxn id="40" idx="4"/>
            <a:endCxn id="123" idx="2"/>
          </p:cNvCxnSpPr>
          <p:nvPr/>
        </p:nvCxnSpPr>
        <p:spPr>
          <a:xfrm flipV="1">
            <a:off x="4364881" y="2116065"/>
            <a:ext cx="978034" cy="849831"/>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177" name="Straight Arrow Connector 176"/>
          <p:cNvCxnSpPr>
            <a:stCxn id="41" idx="4"/>
            <a:endCxn id="123" idx="2"/>
          </p:cNvCxnSpPr>
          <p:nvPr/>
        </p:nvCxnSpPr>
        <p:spPr>
          <a:xfrm flipV="1">
            <a:off x="4303571" y="2116065"/>
            <a:ext cx="1039344" cy="1778301"/>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180" name="Straight Arrow Connector 179"/>
          <p:cNvCxnSpPr>
            <a:stCxn id="41" idx="4"/>
            <a:endCxn id="138" idx="2"/>
          </p:cNvCxnSpPr>
          <p:nvPr/>
        </p:nvCxnSpPr>
        <p:spPr>
          <a:xfrm>
            <a:off x="4303571" y="3894366"/>
            <a:ext cx="1039344" cy="517388"/>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sp>
        <p:nvSpPr>
          <p:cNvPr id="200" name="Bevel 199"/>
          <p:cNvSpPr/>
          <p:nvPr/>
        </p:nvSpPr>
        <p:spPr>
          <a:xfrm>
            <a:off x="6446345" y="2991774"/>
            <a:ext cx="1108763" cy="630621"/>
          </a:xfrm>
          <a:prstGeom prst="bevel">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Funder Maintained Profiles</a:t>
            </a:r>
            <a:br>
              <a:rPr lang="en-US" sz="800" dirty="0" smtClean="0">
                <a:solidFill>
                  <a:srgbClr val="000000"/>
                </a:solidFill>
              </a:rPr>
            </a:br>
            <a:r>
              <a:rPr lang="en-US" sz="800" dirty="0" smtClean="0">
                <a:solidFill>
                  <a:srgbClr val="000000"/>
                </a:solidFill>
              </a:rPr>
              <a:t>(e.g.  </a:t>
            </a:r>
            <a:r>
              <a:rPr lang="en-US" sz="800" dirty="0" err="1" smtClean="0">
                <a:solidFill>
                  <a:srgbClr val="000000"/>
                </a:solidFill>
              </a:rPr>
              <a:t>ScienceCV</a:t>
            </a:r>
            <a:r>
              <a:rPr lang="en-US" sz="800" dirty="0">
                <a:solidFill>
                  <a:srgbClr val="000000"/>
                </a:solidFill>
              </a:rPr>
              <a:t>)</a:t>
            </a:r>
            <a:endParaRPr lang="en-US" sz="800" dirty="0" smtClean="0">
              <a:solidFill>
                <a:srgbClr val="000000"/>
              </a:solidFill>
            </a:endParaRPr>
          </a:p>
        </p:txBody>
      </p:sp>
      <p:cxnSp>
        <p:nvCxnSpPr>
          <p:cNvPr id="201" name="Straight Arrow Connector 200"/>
          <p:cNvCxnSpPr>
            <a:stCxn id="138" idx="4"/>
            <a:endCxn id="98" idx="4"/>
          </p:cNvCxnSpPr>
          <p:nvPr/>
        </p:nvCxnSpPr>
        <p:spPr>
          <a:xfrm>
            <a:off x="6334392" y="4411754"/>
            <a:ext cx="168087" cy="0"/>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207" name="Straight Arrow Connector 206"/>
          <p:cNvCxnSpPr/>
          <p:nvPr/>
        </p:nvCxnSpPr>
        <p:spPr>
          <a:xfrm>
            <a:off x="8051063" y="3592445"/>
            <a:ext cx="1039731" cy="0"/>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227" name="Straight Arrow Connector 226"/>
          <p:cNvCxnSpPr>
            <a:stCxn id="41" idx="4"/>
            <a:endCxn id="200" idx="4"/>
          </p:cNvCxnSpPr>
          <p:nvPr/>
        </p:nvCxnSpPr>
        <p:spPr>
          <a:xfrm flipV="1">
            <a:off x="4303571" y="3307085"/>
            <a:ext cx="2142774" cy="587281"/>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241" name="Straight Arrow Connector 240"/>
          <p:cNvCxnSpPr>
            <a:stCxn id="42" idx="4"/>
            <a:endCxn id="10" idx="5"/>
          </p:cNvCxnSpPr>
          <p:nvPr/>
        </p:nvCxnSpPr>
        <p:spPr>
          <a:xfrm flipV="1">
            <a:off x="4289929" y="5340082"/>
            <a:ext cx="2370204" cy="1115826"/>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sp>
        <p:nvSpPr>
          <p:cNvPr id="245" name="Rectangle 244"/>
          <p:cNvSpPr/>
          <p:nvPr/>
        </p:nvSpPr>
        <p:spPr>
          <a:xfrm>
            <a:off x="4601498" y="133399"/>
            <a:ext cx="766380" cy="472966"/>
          </a:xfrm>
          <a:prstGeom prst="rect">
            <a:avLst/>
          </a:prstGeom>
          <a:noFill/>
          <a:ln>
            <a:solidFill>
              <a:schemeClr val="bg1">
                <a:lumMod val="6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LinkedIn</a:t>
            </a:r>
            <a:endParaRPr lang="en-US" sz="800" dirty="0">
              <a:solidFill>
                <a:srgbClr val="000000"/>
              </a:solidFill>
            </a:endParaRPr>
          </a:p>
        </p:txBody>
      </p:sp>
      <p:sp>
        <p:nvSpPr>
          <p:cNvPr id="246" name="Rectangle 245"/>
          <p:cNvSpPr/>
          <p:nvPr/>
        </p:nvSpPr>
        <p:spPr>
          <a:xfrm>
            <a:off x="5455464" y="133399"/>
            <a:ext cx="766380" cy="472966"/>
          </a:xfrm>
          <a:prstGeom prst="rect">
            <a:avLst/>
          </a:prstGeom>
          <a:noFill/>
          <a:ln>
            <a:solidFill>
              <a:schemeClr val="bg1">
                <a:lumMod val="6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err="1" smtClean="0">
                <a:solidFill>
                  <a:srgbClr val="000000"/>
                </a:solidFill>
              </a:rPr>
              <a:t>Mendeley</a:t>
            </a:r>
            <a:endParaRPr lang="en-US" sz="800" dirty="0">
              <a:solidFill>
                <a:srgbClr val="000000"/>
              </a:solidFill>
            </a:endParaRPr>
          </a:p>
        </p:txBody>
      </p:sp>
      <p:sp>
        <p:nvSpPr>
          <p:cNvPr id="248" name="Rectangle 247"/>
          <p:cNvSpPr/>
          <p:nvPr/>
        </p:nvSpPr>
        <p:spPr>
          <a:xfrm>
            <a:off x="3677390" y="144632"/>
            <a:ext cx="766380" cy="472966"/>
          </a:xfrm>
          <a:prstGeom prst="rect">
            <a:avLst/>
          </a:prstGeom>
          <a:noFill/>
          <a:ln>
            <a:solidFill>
              <a:schemeClr val="bg1">
                <a:lumMod val="6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Google Scholar</a:t>
            </a:r>
            <a:endParaRPr lang="en-US" sz="800" dirty="0">
              <a:solidFill>
                <a:srgbClr val="000000"/>
              </a:solidFill>
            </a:endParaRPr>
          </a:p>
        </p:txBody>
      </p:sp>
      <p:sp>
        <p:nvSpPr>
          <p:cNvPr id="249" name="Rectangle 248"/>
          <p:cNvSpPr/>
          <p:nvPr/>
        </p:nvSpPr>
        <p:spPr>
          <a:xfrm>
            <a:off x="3503532" y="63692"/>
            <a:ext cx="2870712" cy="695073"/>
          </a:xfrm>
          <a:prstGeom prst="rect">
            <a:avLst/>
          </a:prstGeom>
          <a:noFill/>
          <a:ln>
            <a:solidFill>
              <a:schemeClr val="bg1">
                <a:lumMod val="6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solidFill>
                <a:srgbClr val="000000"/>
              </a:solidFill>
            </a:endParaRPr>
          </a:p>
        </p:txBody>
      </p:sp>
      <p:cxnSp>
        <p:nvCxnSpPr>
          <p:cNvPr id="250" name="Straight Arrow Connector 249"/>
          <p:cNvCxnSpPr>
            <a:stCxn id="249" idx="3"/>
            <a:endCxn id="136" idx="6"/>
          </p:cNvCxnSpPr>
          <p:nvPr/>
        </p:nvCxnSpPr>
        <p:spPr>
          <a:xfrm>
            <a:off x="6374244" y="411229"/>
            <a:ext cx="615137" cy="681841"/>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254" name="Straight Arrow Connector 253"/>
          <p:cNvCxnSpPr>
            <a:stCxn id="136" idx="5"/>
            <a:endCxn id="249" idx="2"/>
          </p:cNvCxnSpPr>
          <p:nvPr/>
        </p:nvCxnSpPr>
        <p:spPr>
          <a:xfrm flipH="1" flipV="1">
            <a:off x="4938888" y="758765"/>
            <a:ext cx="1642420" cy="649616"/>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259" name="Can 258"/>
          <p:cNvSpPr/>
          <p:nvPr/>
        </p:nvSpPr>
        <p:spPr>
          <a:xfrm>
            <a:off x="3312094" y="4405736"/>
            <a:ext cx="991477" cy="706414"/>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err="1" smtClean="0">
                <a:solidFill>
                  <a:srgbClr val="000000"/>
                </a:solidFill>
              </a:rPr>
              <a:t>CrossRef</a:t>
            </a:r>
            <a:r>
              <a:rPr lang="en-US" sz="800" b="1" dirty="0" smtClean="0">
                <a:solidFill>
                  <a:srgbClr val="000000"/>
                </a:solidFill>
              </a:rPr>
              <a:t>:</a:t>
            </a:r>
            <a:r>
              <a:rPr lang="en-US" sz="800" dirty="0" smtClean="0">
                <a:solidFill>
                  <a:srgbClr val="000000"/>
                </a:solidFill>
              </a:rPr>
              <a:t/>
            </a:r>
            <a:br>
              <a:rPr lang="en-US" sz="800" dirty="0" smtClean="0">
                <a:solidFill>
                  <a:srgbClr val="000000"/>
                </a:solidFill>
              </a:rPr>
            </a:br>
            <a:r>
              <a:rPr lang="en-US" sz="800" dirty="0" smtClean="0">
                <a:solidFill>
                  <a:srgbClr val="000000"/>
                </a:solidFill>
              </a:rPr>
              <a:t>(Publication)</a:t>
            </a:r>
            <a:br>
              <a:rPr lang="en-US" sz="800" dirty="0" smtClean="0">
                <a:solidFill>
                  <a:srgbClr val="000000"/>
                </a:solidFill>
              </a:rPr>
            </a:br>
            <a:r>
              <a:rPr lang="en-US" sz="800" dirty="0" smtClean="0">
                <a:solidFill>
                  <a:srgbClr val="000000"/>
                </a:solidFill>
              </a:rPr>
              <a:t>Journal Authors</a:t>
            </a:r>
          </a:p>
        </p:txBody>
      </p:sp>
      <p:cxnSp>
        <p:nvCxnSpPr>
          <p:cNvPr id="260" name="Straight Arrow Connector 259"/>
          <p:cNvCxnSpPr>
            <a:stCxn id="259" idx="1"/>
            <a:endCxn id="41" idx="3"/>
          </p:cNvCxnSpPr>
          <p:nvPr/>
        </p:nvCxnSpPr>
        <p:spPr>
          <a:xfrm flipV="1">
            <a:off x="3807833" y="4247573"/>
            <a:ext cx="0" cy="158163"/>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263" name="Straight Arrow Connector 262"/>
          <p:cNvCxnSpPr>
            <a:endCxn id="140" idx="2"/>
          </p:cNvCxnSpPr>
          <p:nvPr/>
        </p:nvCxnSpPr>
        <p:spPr>
          <a:xfrm flipV="1">
            <a:off x="2125591" y="5630540"/>
            <a:ext cx="1070113" cy="85917"/>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266" name="Straight Arrow Connector 265"/>
          <p:cNvCxnSpPr>
            <a:stCxn id="259" idx="4"/>
            <a:endCxn id="138" idx="2"/>
          </p:cNvCxnSpPr>
          <p:nvPr/>
        </p:nvCxnSpPr>
        <p:spPr>
          <a:xfrm flipV="1">
            <a:off x="4303571" y="4411754"/>
            <a:ext cx="1039344" cy="347189"/>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281" name="Straight Arrow Connector 280"/>
          <p:cNvCxnSpPr>
            <a:stCxn id="105" idx="0"/>
            <a:endCxn id="249" idx="1"/>
          </p:cNvCxnSpPr>
          <p:nvPr/>
        </p:nvCxnSpPr>
        <p:spPr>
          <a:xfrm flipV="1">
            <a:off x="1887482" y="411229"/>
            <a:ext cx="1616050" cy="3211166"/>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47" name="Oval 46"/>
          <p:cNvSpPr/>
          <p:nvPr/>
        </p:nvSpPr>
        <p:spPr>
          <a:xfrm>
            <a:off x="2003436" y="2683547"/>
            <a:ext cx="1053664" cy="5955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00" dirty="0" smtClean="0">
                <a:solidFill>
                  <a:srgbClr val="000000"/>
                </a:solidFill>
              </a:rPr>
              <a:t>ISNI </a:t>
            </a:r>
          </a:p>
          <a:p>
            <a:pPr algn="ctr"/>
            <a:r>
              <a:rPr lang="en-US" sz="900" dirty="0" smtClean="0">
                <a:solidFill>
                  <a:srgbClr val="000000"/>
                </a:solidFill>
              </a:rPr>
              <a:t>Registration</a:t>
            </a:r>
          </a:p>
          <a:p>
            <a:pPr algn="ctr"/>
            <a:r>
              <a:rPr lang="en-US" sz="900" dirty="0" smtClean="0">
                <a:solidFill>
                  <a:srgbClr val="000000"/>
                </a:solidFill>
              </a:rPr>
              <a:t>Agencies/Members</a:t>
            </a:r>
            <a:endParaRPr lang="en-US" sz="900" dirty="0">
              <a:solidFill>
                <a:srgbClr val="000000"/>
              </a:solidFill>
            </a:endParaRPr>
          </a:p>
        </p:txBody>
      </p:sp>
      <p:sp>
        <p:nvSpPr>
          <p:cNvPr id="298" name="Can 297"/>
          <p:cNvSpPr/>
          <p:nvPr/>
        </p:nvSpPr>
        <p:spPr>
          <a:xfrm>
            <a:off x="5211379" y="5488978"/>
            <a:ext cx="1123013" cy="648139"/>
          </a:xfrm>
          <a:prstGeom prst="can">
            <a:avLst/>
          </a:prstGeom>
          <a:noFill/>
          <a:ln w="38100" cmpd="dbl">
            <a:solidFill>
              <a:schemeClr val="bg1">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Harvard Profiles/Other Institutionally Deployed  Profile systems</a:t>
            </a:r>
          </a:p>
        </p:txBody>
      </p:sp>
      <p:cxnSp>
        <p:nvCxnSpPr>
          <p:cNvPr id="299" name="Straight Arrow Connector 298"/>
          <p:cNvCxnSpPr>
            <a:stCxn id="298" idx="4"/>
            <a:endCxn id="10" idx="5"/>
          </p:cNvCxnSpPr>
          <p:nvPr/>
        </p:nvCxnSpPr>
        <p:spPr>
          <a:xfrm flipV="1">
            <a:off x="6334392" y="5340082"/>
            <a:ext cx="325741" cy="472966"/>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76" name="Line Callout 3 (Border and Accent Bar) 75"/>
          <p:cNvSpPr/>
          <p:nvPr/>
        </p:nvSpPr>
        <p:spPr>
          <a:xfrm>
            <a:off x="6760425" y="63693"/>
            <a:ext cx="1123203" cy="1029378"/>
          </a:xfrm>
          <a:prstGeom prst="accentBorderCallout3">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rgbClr val="000000"/>
                </a:solidFill>
              </a:rPr>
              <a:t>How do corrections, annotations, and conflicting assertions </a:t>
            </a:r>
            <a:r>
              <a:rPr lang="en-US" sz="900" dirty="0">
                <a:solidFill>
                  <a:srgbClr val="000000"/>
                </a:solidFill>
              </a:rPr>
              <a:t> </a:t>
            </a:r>
            <a:r>
              <a:rPr lang="en-US" sz="900" dirty="0" smtClean="0">
                <a:solidFill>
                  <a:srgbClr val="000000"/>
                </a:solidFill>
              </a:rPr>
              <a:t>on public profile presentation propagate back ?</a:t>
            </a:r>
          </a:p>
        </p:txBody>
      </p:sp>
      <p:cxnSp>
        <p:nvCxnSpPr>
          <p:cNvPr id="78" name="Straight Arrow Connector 77"/>
          <p:cNvCxnSpPr>
            <a:endCxn id="57" idx="2"/>
          </p:cNvCxnSpPr>
          <p:nvPr/>
        </p:nvCxnSpPr>
        <p:spPr>
          <a:xfrm>
            <a:off x="526832" y="2225480"/>
            <a:ext cx="239548" cy="1099122"/>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79" name="Can 78"/>
          <p:cNvSpPr/>
          <p:nvPr/>
        </p:nvSpPr>
        <p:spPr>
          <a:xfrm>
            <a:off x="5211379" y="6216745"/>
            <a:ext cx="1123013" cy="648139"/>
          </a:xfrm>
          <a:prstGeom prst="can">
            <a:avLst/>
          </a:prstGeom>
          <a:noFill/>
          <a:ln w="38100" cmpd="dbl">
            <a:solidFill>
              <a:schemeClr val="bg1">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CAP</a:t>
            </a:r>
          </a:p>
        </p:txBody>
      </p:sp>
      <p:cxnSp>
        <p:nvCxnSpPr>
          <p:cNvPr id="82" name="Straight Arrow Connector 81"/>
          <p:cNvCxnSpPr>
            <a:stCxn id="79" idx="4"/>
          </p:cNvCxnSpPr>
          <p:nvPr/>
        </p:nvCxnSpPr>
        <p:spPr>
          <a:xfrm flipV="1">
            <a:off x="6334392" y="5311129"/>
            <a:ext cx="330958" cy="1229686"/>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87" name="Line Callout 3 (Border and Accent Bar) 86"/>
          <p:cNvSpPr/>
          <p:nvPr/>
        </p:nvSpPr>
        <p:spPr>
          <a:xfrm>
            <a:off x="2007680" y="0"/>
            <a:ext cx="1304414" cy="979674"/>
          </a:xfrm>
          <a:prstGeom prst="accentBorderCallout3">
            <a:avLst>
              <a:gd name="adj1" fmla="val 18750"/>
              <a:gd name="adj2" fmla="val -8333"/>
              <a:gd name="adj3" fmla="val 18750"/>
              <a:gd name="adj4" fmla="val -16667"/>
              <a:gd name="adj5" fmla="val 96696"/>
              <a:gd name="adj6" fmla="val 150810"/>
              <a:gd name="adj7" fmla="val 126422"/>
              <a:gd name="adj8" fmla="val 178943"/>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rgbClr val="000000"/>
                </a:solidFill>
              </a:rPr>
              <a:t>How are differences in data models , provenance – maintained ?</a:t>
            </a:r>
          </a:p>
        </p:txBody>
      </p:sp>
      <p:cxnSp>
        <p:nvCxnSpPr>
          <p:cNvPr id="89" name="Straight Arrow Connector 88"/>
          <p:cNvCxnSpPr>
            <a:stCxn id="28" idx="4"/>
            <a:endCxn id="123" idx="2"/>
          </p:cNvCxnSpPr>
          <p:nvPr/>
        </p:nvCxnSpPr>
        <p:spPr>
          <a:xfrm>
            <a:off x="4364882" y="1705107"/>
            <a:ext cx="978033" cy="410958"/>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a:off x="4155091" y="2110568"/>
            <a:ext cx="0" cy="562544"/>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flipV="1">
            <a:off x="4077893" y="2184395"/>
            <a:ext cx="1" cy="453682"/>
          </a:xfrm>
          <a:prstGeom prst="straightConnector1">
            <a:avLst/>
          </a:prstGeom>
          <a:ln>
            <a:solidFill>
              <a:schemeClr val="accent6"/>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flipV="1">
            <a:off x="524831" y="1245473"/>
            <a:ext cx="528833" cy="362962"/>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a:stCxn id="138" idx="1"/>
            <a:endCxn id="248" idx="2"/>
          </p:cNvCxnSpPr>
          <p:nvPr/>
        </p:nvCxnSpPr>
        <p:spPr>
          <a:xfrm flipH="1" flipV="1">
            <a:off x="4060580" y="617598"/>
            <a:ext cx="1778074" cy="3470086"/>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stCxn id="123" idx="1"/>
            <a:endCxn id="248" idx="2"/>
          </p:cNvCxnSpPr>
          <p:nvPr/>
        </p:nvCxnSpPr>
        <p:spPr>
          <a:xfrm flipH="1" flipV="1">
            <a:off x="4060580" y="617598"/>
            <a:ext cx="1778074" cy="1183156"/>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sp>
        <p:nvSpPr>
          <p:cNvPr id="134" name="Can 133"/>
          <p:cNvSpPr/>
          <p:nvPr/>
        </p:nvSpPr>
        <p:spPr>
          <a:xfrm>
            <a:off x="4420704" y="4758943"/>
            <a:ext cx="991477" cy="648139"/>
          </a:xfrm>
          <a:prstGeom prst="can">
            <a:avLst/>
          </a:prstGeom>
          <a:noFill/>
          <a:ln w="38100" cmpd="dbl">
            <a:solidFill>
              <a:schemeClr val="bg1">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rgbClr val="000000"/>
                </a:solidFill>
              </a:rPr>
              <a:t>CRIS Instances</a:t>
            </a:r>
          </a:p>
          <a:p>
            <a:pPr algn="ctr"/>
            <a:r>
              <a:rPr lang="en-US" sz="800" dirty="0" smtClean="0">
                <a:solidFill>
                  <a:srgbClr val="000000"/>
                </a:solidFill>
              </a:rPr>
              <a:t>E.g. </a:t>
            </a:r>
            <a:r>
              <a:rPr lang="en-US" sz="800" dirty="0" err="1" smtClean="0">
                <a:solidFill>
                  <a:srgbClr val="000000"/>
                </a:solidFill>
              </a:rPr>
              <a:t>Symplectic</a:t>
            </a:r>
            <a:r>
              <a:rPr lang="en-US" sz="800" dirty="0" smtClean="0">
                <a:solidFill>
                  <a:srgbClr val="000000"/>
                </a:solidFill>
              </a:rPr>
              <a:t>, METIS</a:t>
            </a:r>
          </a:p>
        </p:txBody>
      </p:sp>
      <p:cxnSp>
        <p:nvCxnSpPr>
          <p:cNvPr id="137" name="Straight Arrow Connector 136"/>
          <p:cNvCxnSpPr>
            <a:stCxn id="134" idx="3"/>
            <a:endCxn id="42" idx="1"/>
          </p:cNvCxnSpPr>
          <p:nvPr/>
        </p:nvCxnSpPr>
        <p:spPr>
          <a:xfrm flipH="1">
            <a:off x="3794191" y="5407082"/>
            <a:ext cx="1122252" cy="646733"/>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140" name="Can 139"/>
          <p:cNvSpPr/>
          <p:nvPr/>
        </p:nvSpPr>
        <p:spPr>
          <a:xfrm>
            <a:off x="3195704" y="5277333"/>
            <a:ext cx="991477" cy="706414"/>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rgbClr val="000000"/>
                </a:solidFill>
              </a:rPr>
              <a:t>National Identifier </a:t>
            </a:r>
            <a:r>
              <a:rPr lang="en-US" sz="800" dirty="0" smtClean="0">
                <a:solidFill>
                  <a:srgbClr val="000000"/>
                </a:solidFill>
              </a:rPr>
              <a:t>Systems</a:t>
            </a:r>
          </a:p>
          <a:p>
            <a:pPr algn="ctr"/>
            <a:r>
              <a:rPr lang="en-US" sz="800" dirty="0" smtClean="0">
                <a:solidFill>
                  <a:srgbClr val="000000"/>
                </a:solidFill>
              </a:rPr>
              <a:t>(Identifier)</a:t>
            </a:r>
          </a:p>
          <a:p>
            <a:pPr algn="ctr"/>
            <a:r>
              <a:rPr lang="en-US" sz="800" dirty="0" smtClean="0">
                <a:solidFill>
                  <a:srgbClr val="000000"/>
                </a:solidFill>
              </a:rPr>
              <a:t>E.g. DAI</a:t>
            </a:r>
          </a:p>
        </p:txBody>
      </p:sp>
      <p:sp>
        <p:nvSpPr>
          <p:cNvPr id="147" name="Oval 146"/>
          <p:cNvSpPr/>
          <p:nvPr/>
        </p:nvSpPr>
        <p:spPr>
          <a:xfrm>
            <a:off x="1053664" y="5388161"/>
            <a:ext cx="1076068" cy="595586"/>
          </a:xfrm>
          <a:prstGeom prst="ellipse">
            <a:avLst/>
          </a:prstGeom>
          <a:solidFill>
            <a:schemeClr val="accent6">
              <a:lumMod val="40000"/>
              <a:lumOff val="60000"/>
            </a:schemeClr>
          </a:solidFill>
          <a:ln w="38100" cmpd="dbl"/>
        </p:spPr>
        <p:style>
          <a:lnRef idx="2">
            <a:schemeClr val="dk1"/>
          </a:lnRef>
          <a:fillRef idx="1">
            <a:schemeClr val="lt1"/>
          </a:fillRef>
          <a:effectRef idx="0">
            <a:schemeClr val="dk1"/>
          </a:effectRef>
          <a:fontRef idx="minor">
            <a:schemeClr val="dk1"/>
          </a:fontRef>
        </p:style>
        <p:txBody>
          <a:bodyPr rtlCol="0" anchor="ctr"/>
          <a:lstStyle/>
          <a:p>
            <a:pPr algn="ctr"/>
            <a:r>
              <a:rPr lang="en-US" sz="900" dirty="0" smtClean="0">
                <a:solidFill>
                  <a:srgbClr val="000000"/>
                </a:solidFill>
              </a:rPr>
              <a:t>National Research Institutions</a:t>
            </a:r>
            <a:endParaRPr lang="en-US" sz="900" dirty="0">
              <a:solidFill>
                <a:srgbClr val="000000"/>
              </a:solidFill>
            </a:endParaRPr>
          </a:p>
        </p:txBody>
      </p:sp>
      <p:cxnSp>
        <p:nvCxnSpPr>
          <p:cNvPr id="149" name="Straight Arrow Connector 148"/>
          <p:cNvCxnSpPr>
            <a:stCxn id="134" idx="2"/>
            <a:endCxn id="140" idx="4"/>
          </p:cNvCxnSpPr>
          <p:nvPr/>
        </p:nvCxnSpPr>
        <p:spPr>
          <a:xfrm flipH="1">
            <a:off x="4187181" y="5083013"/>
            <a:ext cx="233523" cy="547527"/>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152" name="Straight Arrow Connector 151"/>
          <p:cNvCxnSpPr/>
          <p:nvPr/>
        </p:nvCxnSpPr>
        <p:spPr>
          <a:xfrm flipV="1">
            <a:off x="4232074" y="5063516"/>
            <a:ext cx="265613" cy="547527"/>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a:endCxn id="138" idx="3"/>
          </p:cNvCxnSpPr>
          <p:nvPr/>
        </p:nvCxnSpPr>
        <p:spPr>
          <a:xfrm flipV="1">
            <a:off x="5412181" y="4735823"/>
            <a:ext cx="426473" cy="299374"/>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157" name="Straight Arrow Connector 156"/>
          <p:cNvCxnSpPr>
            <a:stCxn id="41" idx="4"/>
            <a:endCxn id="134" idx="1"/>
          </p:cNvCxnSpPr>
          <p:nvPr/>
        </p:nvCxnSpPr>
        <p:spPr>
          <a:xfrm>
            <a:off x="4303571" y="3894366"/>
            <a:ext cx="612872" cy="864577"/>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160" name="Straight Arrow Connector 159"/>
          <p:cNvCxnSpPr>
            <a:stCxn id="40" idx="3"/>
          </p:cNvCxnSpPr>
          <p:nvPr/>
        </p:nvCxnSpPr>
        <p:spPr>
          <a:xfrm>
            <a:off x="3869143" y="3309158"/>
            <a:ext cx="1047300" cy="1449785"/>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166" name="Straight Arrow Connector 165"/>
          <p:cNvCxnSpPr>
            <a:stCxn id="134" idx="3"/>
            <a:endCxn id="298" idx="2"/>
          </p:cNvCxnSpPr>
          <p:nvPr/>
        </p:nvCxnSpPr>
        <p:spPr>
          <a:xfrm>
            <a:off x="4916443" y="5407082"/>
            <a:ext cx="294936" cy="405966"/>
          </a:xfrm>
          <a:prstGeom prst="straightConnector1">
            <a:avLst/>
          </a:prstGeom>
          <a:ln w="28575" cmpd="sng">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169" name="Line Callout 3 (Border and Accent Bar) 168"/>
          <p:cNvSpPr/>
          <p:nvPr/>
        </p:nvSpPr>
        <p:spPr>
          <a:xfrm>
            <a:off x="283460" y="144632"/>
            <a:ext cx="919142" cy="432547"/>
          </a:xfrm>
          <a:prstGeom prst="accentBorderCallout3">
            <a:avLst>
              <a:gd name="adj1" fmla="val 18750"/>
              <a:gd name="adj2" fmla="val -8333"/>
              <a:gd name="adj3" fmla="val 18750"/>
              <a:gd name="adj4" fmla="val -16667"/>
              <a:gd name="adj5" fmla="val 96696"/>
              <a:gd name="adj6" fmla="val 150810"/>
              <a:gd name="adj7" fmla="val 126422"/>
              <a:gd name="adj8" fmla="val 178943"/>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rgbClr val="000000"/>
                </a:solidFill>
              </a:rPr>
              <a:t>Overlap among members of group actor types?</a:t>
            </a:r>
          </a:p>
        </p:txBody>
      </p:sp>
      <p:sp>
        <p:nvSpPr>
          <p:cNvPr id="170" name="Oval 169"/>
          <p:cNvSpPr/>
          <p:nvPr/>
        </p:nvSpPr>
        <p:spPr>
          <a:xfrm>
            <a:off x="43912" y="1620949"/>
            <a:ext cx="965839" cy="595586"/>
          </a:xfrm>
          <a:prstGeom prst="ellipse">
            <a:avLst/>
          </a:prstGeom>
          <a:solidFill>
            <a:schemeClr val="accent6">
              <a:lumMod val="40000"/>
              <a:lumOff val="60000"/>
            </a:schemeClr>
          </a:solidFill>
          <a:ln w="38100" cmpd="dbl"/>
        </p:spPr>
        <p:style>
          <a:lnRef idx="2">
            <a:schemeClr val="dk1"/>
          </a:lnRef>
          <a:fillRef idx="1">
            <a:schemeClr val="lt1"/>
          </a:fillRef>
          <a:effectRef idx="0">
            <a:schemeClr val="dk1"/>
          </a:effectRef>
          <a:fontRef idx="minor">
            <a:schemeClr val="dk1"/>
          </a:fontRef>
        </p:style>
        <p:txBody>
          <a:bodyPr rtlCol="0" anchor="ctr"/>
          <a:lstStyle/>
          <a:p>
            <a:pPr algn="ctr"/>
            <a:r>
              <a:rPr lang="en-US" sz="900" smtClean="0">
                <a:solidFill>
                  <a:srgbClr val="000000"/>
                </a:solidFill>
              </a:rPr>
              <a:t>Book Publishers</a:t>
            </a:r>
            <a:endParaRPr lang="en-US" sz="900" dirty="0">
              <a:solidFill>
                <a:srgbClr val="000000"/>
              </a:solidFill>
            </a:endParaRPr>
          </a:p>
        </p:txBody>
      </p:sp>
    </p:spTree>
    <p:extLst>
      <p:ext uri="{BB962C8B-B14F-4D97-AF65-F5344CB8AC3E}">
        <p14:creationId xmlns:p14="http://schemas.microsoft.com/office/powerpoint/2010/main" xmlns="" val="4053985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Some possibly emerging trends</a:t>
            </a:r>
            <a:endParaRPr lang="en-US"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16</a:t>
            </a:fld>
            <a:endParaRPr lang="en-US"/>
          </a:p>
        </p:txBody>
      </p:sp>
      <p:sp>
        <p:nvSpPr>
          <p:cNvPr id="4" name="TextBox 3"/>
          <p:cNvSpPr txBox="1"/>
          <p:nvPr/>
        </p:nvSpPr>
        <p:spPr>
          <a:xfrm>
            <a:off x="457200" y="1295400"/>
            <a:ext cx="7391400" cy="646331"/>
          </a:xfrm>
          <a:prstGeom prst="rect">
            <a:avLst/>
          </a:prstGeom>
          <a:noFill/>
        </p:spPr>
        <p:txBody>
          <a:bodyPr wrap="square" rtlCol="0">
            <a:spAutoFit/>
          </a:bodyPr>
          <a:lstStyle/>
          <a:p>
            <a:pPr>
              <a:buClr>
                <a:srgbClr val="0070C0"/>
              </a:buClr>
              <a:buFont typeface="Wingdings" pitchFamily="2" charset="2"/>
              <a:buChar char="Ø"/>
            </a:pPr>
            <a:r>
              <a:rPr lang="en-US" dirty="0" smtClean="0">
                <a:latin typeface="Open Sans"/>
              </a:rPr>
              <a:t> Widespread acknowledgement that persistent identifiers for      researchers is needed</a:t>
            </a:r>
            <a:endParaRPr lang="en-US" dirty="0">
              <a:latin typeface="Open Sans"/>
            </a:endParaRPr>
          </a:p>
        </p:txBody>
      </p:sp>
      <p:sp>
        <p:nvSpPr>
          <p:cNvPr id="5" name="TextBox 4"/>
          <p:cNvSpPr txBox="1"/>
          <p:nvPr/>
        </p:nvSpPr>
        <p:spPr>
          <a:xfrm>
            <a:off x="457200" y="2362200"/>
            <a:ext cx="7391400" cy="369332"/>
          </a:xfrm>
          <a:prstGeom prst="rect">
            <a:avLst/>
          </a:prstGeom>
          <a:noFill/>
        </p:spPr>
        <p:txBody>
          <a:bodyPr wrap="square" rtlCol="0">
            <a:spAutoFit/>
          </a:bodyPr>
          <a:lstStyle/>
          <a:p>
            <a:pPr>
              <a:buClr>
                <a:srgbClr val="0070C0"/>
              </a:buClr>
              <a:buFont typeface="Wingdings" pitchFamily="2" charset="2"/>
              <a:buChar char="Ø"/>
            </a:pPr>
            <a:r>
              <a:rPr lang="en-US" dirty="0" smtClean="0">
                <a:latin typeface="Open Sans"/>
              </a:rPr>
              <a:t> Universities assigning identifiers to researchers</a:t>
            </a:r>
            <a:endParaRPr lang="en-US" dirty="0">
              <a:latin typeface="Open Sans"/>
            </a:endParaRPr>
          </a:p>
        </p:txBody>
      </p:sp>
      <p:pic>
        <p:nvPicPr>
          <p:cNvPr id="9217" name="Picture 1"/>
          <p:cNvPicPr>
            <a:picLocks noChangeAspect="1" noChangeArrowheads="1"/>
          </p:cNvPicPr>
          <p:nvPr/>
        </p:nvPicPr>
        <p:blipFill>
          <a:blip r:embed="rId3" cstate="print"/>
          <a:srcRect/>
          <a:stretch>
            <a:fillRect/>
          </a:stretch>
        </p:blipFill>
        <p:spPr bwMode="auto">
          <a:xfrm>
            <a:off x="990600" y="3048000"/>
            <a:ext cx="1981200" cy="617537"/>
          </a:xfrm>
          <a:prstGeom prst="rect">
            <a:avLst/>
          </a:prstGeom>
          <a:noFill/>
          <a:ln w="9525">
            <a:noFill/>
            <a:miter lim="800000"/>
            <a:headEnd/>
            <a:tailEnd/>
          </a:ln>
        </p:spPr>
      </p:pic>
      <p:sp>
        <p:nvSpPr>
          <p:cNvPr id="7" name="TextBox 6"/>
          <p:cNvSpPr txBox="1"/>
          <p:nvPr/>
        </p:nvSpPr>
        <p:spPr>
          <a:xfrm>
            <a:off x="3200400" y="2895600"/>
            <a:ext cx="5336717" cy="584775"/>
          </a:xfrm>
          <a:prstGeom prst="rect">
            <a:avLst/>
          </a:prstGeom>
          <a:noFill/>
        </p:spPr>
        <p:txBody>
          <a:bodyPr wrap="none" rtlCol="0">
            <a:spAutoFit/>
          </a:bodyPr>
          <a:lstStyle/>
          <a:p>
            <a:r>
              <a:rPr lang="en-US" sz="1600" dirty="0" smtClean="0">
                <a:latin typeface="Open Sans"/>
              </a:rPr>
              <a:t>Assigning ORCIDs to authors when submitting electronic</a:t>
            </a:r>
          </a:p>
          <a:p>
            <a:r>
              <a:rPr lang="en-US" sz="1600" dirty="0" smtClean="0">
                <a:latin typeface="Open Sans"/>
              </a:rPr>
              <a:t>dissertations in institutional repositories</a:t>
            </a:r>
            <a:endParaRPr lang="en-US" sz="1600" dirty="0">
              <a:latin typeface="Open Sans"/>
            </a:endParaRPr>
          </a:p>
        </p:txBody>
      </p:sp>
      <p:sp>
        <p:nvSpPr>
          <p:cNvPr id="9" name="TextBox 8"/>
          <p:cNvSpPr txBox="1"/>
          <p:nvPr/>
        </p:nvSpPr>
        <p:spPr>
          <a:xfrm>
            <a:off x="3200400" y="3429000"/>
            <a:ext cx="5578771" cy="584775"/>
          </a:xfrm>
          <a:prstGeom prst="rect">
            <a:avLst/>
          </a:prstGeom>
          <a:noFill/>
        </p:spPr>
        <p:txBody>
          <a:bodyPr wrap="none" rtlCol="0">
            <a:spAutoFit/>
          </a:bodyPr>
          <a:lstStyle/>
          <a:p>
            <a:r>
              <a:rPr lang="en-US" sz="1600" dirty="0" smtClean="0">
                <a:latin typeface="Open Sans"/>
              </a:rPr>
              <a:t>Pilot to automatically generate preliminary authority records</a:t>
            </a:r>
          </a:p>
          <a:p>
            <a:r>
              <a:rPr lang="en-US" sz="1600" dirty="0" smtClean="0">
                <a:latin typeface="Open Sans"/>
              </a:rPr>
              <a:t>from publisher files (Harvard U. press, one other)</a:t>
            </a:r>
            <a:endParaRPr lang="en-US" sz="1600" dirty="0">
              <a:latin typeface="Open Sans"/>
            </a:endParaRPr>
          </a:p>
        </p:txBody>
      </p:sp>
      <p:pic>
        <p:nvPicPr>
          <p:cNvPr id="9218" name="Picture 2"/>
          <p:cNvPicPr>
            <a:picLocks noChangeAspect="1" noChangeArrowheads="1"/>
          </p:cNvPicPr>
          <p:nvPr/>
        </p:nvPicPr>
        <p:blipFill>
          <a:blip r:embed="rId4" cstate="print"/>
          <a:srcRect/>
          <a:stretch>
            <a:fillRect/>
          </a:stretch>
        </p:blipFill>
        <p:spPr bwMode="auto">
          <a:xfrm>
            <a:off x="1371600" y="3733800"/>
            <a:ext cx="1158875" cy="1173163"/>
          </a:xfrm>
          <a:prstGeom prst="rect">
            <a:avLst/>
          </a:prstGeom>
          <a:noFill/>
          <a:ln w="9525">
            <a:noFill/>
            <a:miter lim="800000"/>
            <a:headEnd/>
            <a:tailEnd/>
          </a:ln>
        </p:spPr>
      </p:pic>
      <p:sp>
        <p:nvSpPr>
          <p:cNvPr id="11" name="TextBox 10"/>
          <p:cNvSpPr txBox="1"/>
          <p:nvPr/>
        </p:nvSpPr>
        <p:spPr>
          <a:xfrm>
            <a:off x="3200400" y="4267200"/>
            <a:ext cx="4347665" cy="338554"/>
          </a:xfrm>
          <a:prstGeom prst="rect">
            <a:avLst/>
          </a:prstGeom>
          <a:noFill/>
        </p:spPr>
        <p:txBody>
          <a:bodyPr wrap="none" rtlCol="0">
            <a:spAutoFit/>
          </a:bodyPr>
          <a:lstStyle/>
          <a:p>
            <a:r>
              <a:rPr lang="en-US" sz="1600" dirty="0" smtClean="0">
                <a:latin typeface="Open Sans"/>
              </a:rPr>
              <a:t>Assigning ISNI identifiers to their researchers.</a:t>
            </a:r>
          </a:p>
        </p:txBody>
      </p:sp>
      <p:pic>
        <p:nvPicPr>
          <p:cNvPr id="9219" name="Picture 3"/>
          <p:cNvPicPr>
            <a:picLocks noChangeAspect="1" noChangeArrowheads="1"/>
          </p:cNvPicPr>
          <p:nvPr/>
        </p:nvPicPr>
        <p:blipFill>
          <a:blip r:embed="rId5" cstate="print"/>
          <a:srcRect/>
          <a:stretch>
            <a:fillRect/>
          </a:stretch>
        </p:blipFill>
        <p:spPr bwMode="auto">
          <a:xfrm>
            <a:off x="457200" y="4648200"/>
            <a:ext cx="1036637" cy="1325563"/>
          </a:xfrm>
          <a:prstGeom prst="rect">
            <a:avLst/>
          </a:prstGeom>
          <a:noFill/>
          <a:ln w="9525">
            <a:noFill/>
            <a:miter lim="800000"/>
            <a:headEnd/>
            <a:tailEnd/>
          </a:ln>
        </p:spPr>
      </p:pic>
      <p:pic>
        <p:nvPicPr>
          <p:cNvPr id="9220" name="Picture 4"/>
          <p:cNvPicPr>
            <a:picLocks noChangeAspect="1" noChangeArrowheads="1"/>
          </p:cNvPicPr>
          <p:nvPr/>
        </p:nvPicPr>
        <p:blipFill>
          <a:blip r:embed="rId6" cstate="print"/>
          <a:srcRect/>
          <a:stretch>
            <a:fillRect/>
          </a:stretch>
        </p:blipFill>
        <p:spPr bwMode="auto">
          <a:xfrm>
            <a:off x="457200" y="5943600"/>
            <a:ext cx="2149475" cy="411163"/>
          </a:xfrm>
          <a:prstGeom prst="rect">
            <a:avLst/>
          </a:prstGeom>
          <a:noFill/>
          <a:ln w="9525">
            <a:noFill/>
            <a:miter lim="800000"/>
            <a:headEnd/>
            <a:tailEnd/>
          </a:ln>
        </p:spPr>
      </p:pic>
      <p:sp>
        <p:nvSpPr>
          <p:cNvPr id="15" name="TextBox 14"/>
          <p:cNvSpPr txBox="1"/>
          <p:nvPr/>
        </p:nvSpPr>
        <p:spPr>
          <a:xfrm>
            <a:off x="1600201" y="5105400"/>
            <a:ext cx="2971800" cy="830997"/>
          </a:xfrm>
          <a:prstGeom prst="rect">
            <a:avLst/>
          </a:prstGeom>
          <a:noFill/>
        </p:spPr>
        <p:txBody>
          <a:bodyPr wrap="square" rtlCol="0">
            <a:spAutoFit/>
          </a:bodyPr>
          <a:lstStyle/>
          <a:p>
            <a:r>
              <a:rPr lang="en-US" sz="1600" dirty="0" smtClean="0">
                <a:latin typeface="Open Sans"/>
              </a:rPr>
              <a:t>Assigning local identifiers to researchers who don’t have one.</a:t>
            </a:r>
          </a:p>
        </p:txBody>
      </p:sp>
      <p:pic>
        <p:nvPicPr>
          <p:cNvPr id="9222" name="Picture 6"/>
          <p:cNvPicPr>
            <a:picLocks noChangeAspect="1" noChangeArrowheads="1"/>
          </p:cNvPicPr>
          <p:nvPr/>
        </p:nvPicPr>
        <p:blipFill>
          <a:blip r:embed="rId7" cstate="print"/>
          <a:srcRect/>
          <a:stretch>
            <a:fillRect/>
          </a:stretch>
        </p:blipFill>
        <p:spPr bwMode="auto">
          <a:xfrm>
            <a:off x="4495800" y="5029200"/>
            <a:ext cx="1173163" cy="1211263"/>
          </a:xfrm>
          <a:prstGeom prst="rect">
            <a:avLst/>
          </a:prstGeom>
          <a:noFill/>
          <a:ln w="9525">
            <a:noFill/>
            <a:miter lim="800000"/>
            <a:headEnd/>
            <a:tailEnd/>
          </a:ln>
        </p:spPr>
      </p:pic>
      <p:sp>
        <p:nvSpPr>
          <p:cNvPr id="19" name="TextBox 18"/>
          <p:cNvSpPr txBox="1"/>
          <p:nvPr/>
        </p:nvSpPr>
        <p:spPr>
          <a:xfrm>
            <a:off x="5867400" y="5181600"/>
            <a:ext cx="2971800" cy="830997"/>
          </a:xfrm>
          <a:prstGeom prst="rect">
            <a:avLst/>
          </a:prstGeom>
          <a:noFill/>
        </p:spPr>
        <p:txBody>
          <a:bodyPr wrap="square" rtlCol="0">
            <a:spAutoFit/>
          </a:bodyPr>
          <a:lstStyle/>
          <a:p>
            <a:r>
              <a:rPr lang="en-US" sz="1600" dirty="0" smtClean="0">
                <a:latin typeface="Open Sans"/>
              </a:rPr>
              <a:t>Using UUIDs (Universally Unique identifiers) to map to other identifiers like ORCID. </a:t>
            </a:r>
          </a:p>
        </p:txBody>
      </p:sp>
      <p:sp>
        <p:nvSpPr>
          <p:cNvPr id="16" name="TextBox 15"/>
          <p:cNvSpPr txBox="1"/>
          <p:nvPr/>
        </p:nvSpPr>
        <p:spPr>
          <a:xfrm>
            <a:off x="457200" y="1981200"/>
            <a:ext cx="8077200" cy="369332"/>
          </a:xfrm>
          <a:prstGeom prst="rect">
            <a:avLst/>
          </a:prstGeom>
          <a:noFill/>
        </p:spPr>
        <p:txBody>
          <a:bodyPr wrap="square" rtlCol="0">
            <a:spAutoFit/>
          </a:bodyPr>
          <a:lstStyle/>
          <a:p>
            <a:pPr>
              <a:buClr>
                <a:srgbClr val="0070C0"/>
              </a:buClr>
              <a:buFont typeface="Wingdings" pitchFamily="2" charset="2"/>
              <a:buChar char="Ø"/>
            </a:pPr>
            <a:r>
              <a:rPr lang="en-US" dirty="0" smtClean="0">
                <a:latin typeface="Open Sans"/>
              </a:rPr>
              <a:t> Registration files rather than authority files for researcher identification </a:t>
            </a:r>
            <a:endParaRPr lang="en-US" dirty="0">
              <a:latin typeface="Open Sans"/>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2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5"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458200" cy="1143000"/>
          </a:xfrm>
        </p:spPr>
        <p:txBody>
          <a:bodyPr/>
          <a:lstStyle/>
          <a:p>
            <a:r>
              <a:rPr lang="en-US" dirty="0" smtClean="0">
                <a:solidFill>
                  <a:srgbClr val="0070C0"/>
                </a:solidFill>
              </a:rPr>
              <a:t>Nascent recommendations</a:t>
            </a:r>
            <a:endParaRPr lang="en-US"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17</a:t>
            </a:fld>
            <a:endParaRPr lang="en-US"/>
          </a:p>
        </p:txBody>
      </p:sp>
      <p:sp>
        <p:nvSpPr>
          <p:cNvPr id="4" name="TextBox 3"/>
          <p:cNvSpPr txBox="1"/>
          <p:nvPr/>
        </p:nvSpPr>
        <p:spPr>
          <a:xfrm>
            <a:off x="457200" y="2514600"/>
            <a:ext cx="7696200" cy="3785652"/>
          </a:xfrm>
          <a:prstGeom prst="rect">
            <a:avLst/>
          </a:prstGeom>
          <a:noFill/>
        </p:spPr>
        <p:txBody>
          <a:bodyPr wrap="square" rtlCol="0">
            <a:spAutoFit/>
          </a:bodyPr>
          <a:lstStyle/>
          <a:p>
            <a:pPr>
              <a:buClr>
                <a:srgbClr val="0070C0"/>
              </a:buClr>
              <a:buFont typeface="Wingdings" pitchFamily="2" charset="2"/>
              <a:buChar char="Ø"/>
            </a:pPr>
            <a:r>
              <a:rPr lang="en-US" sz="2000" b="1" dirty="0" smtClean="0">
                <a:latin typeface="Open Sans"/>
              </a:rPr>
              <a:t> Researcher:</a:t>
            </a:r>
            <a:r>
              <a:rPr lang="en-US" sz="2000" dirty="0" smtClean="0">
                <a:latin typeface="Open Sans"/>
              </a:rPr>
              <a:t> Obtain persistent identifier before submitting any output. </a:t>
            </a:r>
          </a:p>
          <a:p>
            <a:pPr lvl="1">
              <a:buClr>
                <a:srgbClr val="0070C0"/>
              </a:buClr>
              <a:buFont typeface="Wingdings" pitchFamily="2" charset="2"/>
              <a:buChar char="v"/>
            </a:pPr>
            <a:r>
              <a:rPr lang="en-US" sz="2000" dirty="0" smtClean="0">
                <a:latin typeface="Open Sans"/>
              </a:rPr>
              <a:t> Disseminate your persistent identifiers on all external communications</a:t>
            </a:r>
          </a:p>
          <a:p>
            <a:pPr>
              <a:buClr>
                <a:srgbClr val="0070C0"/>
              </a:buClr>
            </a:pPr>
            <a:endParaRPr lang="en-US" sz="2000" dirty="0" smtClean="0">
              <a:latin typeface="Open Sans"/>
            </a:endParaRPr>
          </a:p>
          <a:p>
            <a:pPr>
              <a:buClr>
                <a:srgbClr val="0070C0"/>
              </a:buClr>
              <a:buFont typeface="Wingdings" pitchFamily="2" charset="2"/>
              <a:buChar char="Ø"/>
            </a:pPr>
            <a:r>
              <a:rPr lang="en-US" sz="2000" dirty="0" smtClean="0">
                <a:latin typeface="Open Sans"/>
              </a:rPr>
              <a:t> </a:t>
            </a:r>
            <a:r>
              <a:rPr lang="en-US" sz="2000" b="1" dirty="0" smtClean="0">
                <a:latin typeface="Open Sans"/>
              </a:rPr>
              <a:t>Librarian/university administrator/aggregator: </a:t>
            </a:r>
            <a:r>
              <a:rPr lang="en-US" sz="2000" dirty="0" smtClean="0">
                <a:latin typeface="Open Sans"/>
              </a:rPr>
              <a:t>Assign persistent identifiers to authors at point of submission if don’t already have one</a:t>
            </a:r>
          </a:p>
          <a:p>
            <a:pPr lvl="1">
              <a:buClr>
                <a:srgbClr val="0070C0"/>
              </a:buClr>
              <a:buFont typeface="Wingdings" pitchFamily="2" charset="2"/>
              <a:buChar char="v"/>
            </a:pPr>
            <a:r>
              <a:rPr lang="en-US" sz="2000" dirty="0" smtClean="0">
                <a:latin typeface="Open Sans"/>
              </a:rPr>
              <a:t> Electronic dissertations in institutional repositories</a:t>
            </a:r>
          </a:p>
          <a:p>
            <a:pPr lvl="1">
              <a:buClr>
                <a:srgbClr val="0070C0"/>
              </a:buClr>
              <a:buFont typeface="Wingdings" pitchFamily="2" charset="2"/>
              <a:buChar char="v"/>
            </a:pPr>
            <a:r>
              <a:rPr lang="en-US" sz="2000" dirty="0" smtClean="0">
                <a:latin typeface="Open Sans"/>
              </a:rPr>
              <a:t> Papers, datasets to research websites</a:t>
            </a:r>
          </a:p>
          <a:p>
            <a:pPr lvl="1">
              <a:buClr>
                <a:srgbClr val="0070C0"/>
              </a:buClr>
              <a:buFont typeface="Wingdings" pitchFamily="2" charset="2"/>
              <a:buChar char="v"/>
            </a:pPr>
            <a:r>
              <a:rPr lang="en-US" sz="2000" dirty="0" smtClean="0">
                <a:latin typeface="Open Sans"/>
              </a:rPr>
              <a:t> Articles to journal aggregators</a:t>
            </a:r>
          </a:p>
          <a:p>
            <a:pPr>
              <a:buClr>
                <a:srgbClr val="0070C0"/>
              </a:buClr>
            </a:pPr>
            <a:endParaRPr lang="en-US" sz="2000" dirty="0"/>
          </a:p>
        </p:txBody>
      </p:sp>
      <p:sp>
        <p:nvSpPr>
          <p:cNvPr id="5" name="TextBox 4"/>
          <p:cNvSpPr txBox="1"/>
          <p:nvPr/>
        </p:nvSpPr>
        <p:spPr>
          <a:xfrm>
            <a:off x="1" y="1143000"/>
            <a:ext cx="8610600" cy="830997"/>
          </a:xfrm>
          <a:prstGeom prst="rect">
            <a:avLst/>
          </a:prstGeom>
          <a:noFill/>
        </p:spPr>
        <p:txBody>
          <a:bodyPr wrap="square" rtlCol="0">
            <a:spAutoFit/>
          </a:bodyPr>
          <a:lstStyle/>
          <a:p>
            <a:pPr lvl="1"/>
            <a:r>
              <a:rPr lang="en-US" sz="2400" dirty="0" smtClean="0">
                <a:latin typeface="Open Sans"/>
              </a:rPr>
              <a:t>Criteria for stakeholders to select identifier for the context or domain of applicability.</a:t>
            </a:r>
            <a:endParaRPr lang="en-US" sz="2400" dirty="0">
              <a:latin typeface="Open Sans"/>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458200" cy="1143000"/>
          </a:xfrm>
        </p:spPr>
        <p:txBody>
          <a:bodyPr/>
          <a:lstStyle/>
          <a:p>
            <a:r>
              <a:rPr lang="en-US" dirty="0" smtClean="0">
                <a:solidFill>
                  <a:srgbClr val="0070C0"/>
                </a:solidFill>
              </a:rPr>
              <a:t>More nascent recommendations</a:t>
            </a:r>
            <a:endParaRPr lang="en-US"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18</a:t>
            </a:fld>
            <a:endParaRPr lang="en-US"/>
          </a:p>
        </p:txBody>
      </p:sp>
      <p:sp>
        <p:nvSpPr>
          <p:cNvPr id="4" name="TextBox 3"/>
          <p:cNvSpPr txBox="1"/>
          <p:nvPr/>
        </p:nvSpPr>
        <p:spPr>
          <a:xfrm>
            <a:off x="152400" y="1219200"/>
            <a:ext cx="8991600" cy="3877985"/>
          </a:xfrm>
          <a:prstGeom prst="rect">
            <a:avLst/>
          </a:prstGeom>
          <a:noFill/>
        </p:spPr>
        <p:txBody>
          <a:bodyPr wrap="square" rtlCol="0">
            <a:spAutoFit/>
          </a:bodyPr>
          <a:lstStyle/>
          <a:p>
            <a:pPr>
              <a:buClr>
                <a:srgbClr val="0070C0"/>
              </a:buClr>
            </a:pPr>
            <a:r>
              <a:rPr lang="en-US" sz="2400" b="1" dirty="0" smtClean="0">
                <a:latin typeface="Open Sans"/>
              </a:rPr>
              <a:t>Hub/aggregator:</a:t>
            </a:r>
          </a:p>
          <a:p>
            <a:pPr>
              <a:buClr>
                <a:srgbClr val="0070C0"/>
              </a:buClr>
            </a:pPr>
            <a:endParaRPr lang="en-US" sz="2400" b="1" dirty="0" smtClean="0">
              <a:latin typeface="Open Sans"/>
            </a:endParaRPr>
          </a:p>
          <a:p>
            <a:pPr>
              <a:buClr>
                <a:srgbClr val="0070C0"/>
              </a:buClr>
              <a:buFont typeface="Wingdings" pitchFamily="2" charset="2"/>
              <a:buChar char="Ø"/>
            </a:pPr>
            <a:r>
              <a:rPr lang="en-US" sz="2000" dirty="0" smtClean="0">
                <a:latin typeface="Open Sans"/>
              </a:rPr>
              <a:t> Establish maintenance mechanism to:</a:t>
            </a:r>
          </a:p>
          <a:p>
            <a:pPr lvl="1">
              <a:buClr>
                <a:srgbClr val="0070C0"/>
              </a:buClr>
              <a:buFont typeface="Wingdings" pitchFamily="2" charset="2"/>
              <a:buChar char="v"/>
            </a:pPr>
            <a:r>
              <a:rPr lang="en-US" sz="2000" dirty="0" smtClean="0">
                <a:latin typeface="Open Sans"/>
              </a:rPr>
              <a:t> Correct information about a researcher</a:t>
            </a:r>
          </a:p>
          <a:p>
            <a:pPr lvl="1">
              <a:buClr>
                <a:srgbClr val="0070C0"/>
              </a:buClr>
              <a:buFont typeface="Wingdings" pitchFamily="2" charset="2"/>
              <a:buChar char="v"/>
            </a:pPr>
            <a:r>
              <a:rPr lang="en-US" sz="2000" dirty="0" smtClean="0">
                <a:latin typeface="Open Sans"/>
              </a:rPr>
              <a:t> Merge entities representing same person </a:t>
            </a:r>
          </a:p>
          <a:p>
            <a:pPr lvl="1">
              <a:buClr>
                <a:srgbClr val="0070C0"/>
              </a:buClr>
              <a:buFont typeface="Wingdings" pitchFamily="2" charset="2"/>
              <a:buChar char="v"/>
            </a:pPr>
            <a:r>
              <a:rPr lang="en-US" sz="2000" dirty="0" smtClean="0">
                <a:latin typeface="Open Sans"/>
              </a:rPr>
              <a:t> Split entities representing different researchers</a:t>
            </a:r>
            <a:r>
              <a:rPr lang="en-US" dirty="0" smtClean="0">
                <a:latin typeface="Open Sans"/>
              </a:rPr>
              <a:t>.</a:t>
            </a:r>
          </a:p>
          <a:p>
            <a:pPr lvl="1">
              <a:buClr>
                <a:srgbClr val="0070C0"/>
              </a:buClr>
              <a:buFont typeface="Wingdings" pitchFamily="2" charset="2"/>
              <a:buChar char="v"/>
            </a:pPr>
            <a:endParaRPr lang="en-US" dirty="0" smtClean="0">
              <a:latin typeface="Open Sans"/>
            </a:endParaRPr>
          </a:p>
          <a:p>
            <a:pPr>
              <a:buClr>
                <a:srgbClr val="0070C0"/>
              </a:buClr>
              <a:buFont typeface="Wingdings" pitchFamily="2" charset="2"/>
              <a:buChar char="Ø"/>
            </a:pPr>
            <a:r>
              <a:rPr lang="en-US" dirty="0" smtClean="0">
                <a:latin typeface="Open Sans"/>
              </a:rPr>
              <a:t> </a:t>
            </a:r>
            <a:r>
              <a:rPr lang="en-US" sz="2000" dirty="0" smtClean="0">
                <a:latin typeface="Open Sans"/>
              </a:rPr>
              <a:t>Establish protocols to communicate changes to original source</a:t>
            </a:r>
          </a:p>
          <a:p>
            <a:pPr>
              <a:buClr>
                <a:srgbClr val="0070C0"/>
              </a:buClr>
            </a:pPr>
            <a:endParaRPr lang="en-US" sz="2000" dirty="0" smtClean="0">
              <a:latin typeface="Open Sans"/>
            </a:endParaRPr>
          </a:p>
          <a:p>
            <a:pPr>
              <a:buClr>
                <a:srgbClr val="0070C0"/>
              </a:buClr>
              <a:buFont typeface="Wingdings" pitchFamily="2" charset="2"/>
              <a:buChar char="Ø"/>
            </a:pPr>
            <a:r>
              <a:rPr lang="en-US" sz="2000" dirty="0" smtClean="0">
                <a:latin typeface="Open Sans"/>
              </a:rPr>
              <a:t> Create framework to identify privacy &amp; rights issues</a:t>
            </a:r>
          </a:p>
          <a:p>
            <a:pPr>
              <a:buClr>
                <a:srgbClr val="0070C0"/>
              </a:buClr>
            </a:pPr>
            <a:endParaRPr lang="en-US" sz="2000" dirty="0" smtClean="0">
              <a:latin typeface="Open Sans"/>
            </a:endParaRPr>
          </a:p>
          <a:p>
            <a:pPr>
              <a:buClr>
                <a:srgbClr val="0070C0"/>
              </a:buClr>
              <a:buFont typeface="Wingdings" pitchFamily="2" charset="2"/>
              <a:buChar char="Ø"/>
            </a:pPr>
            <a:r>
              <a:rPr lang="en-US" sz="2000" dirty="0" smtClean="0">
                <a:latin typeface="Open Sans"/>
              </a:rPr>
              <a:t> Address interoperability of standards for both formats and data elements</a:t>
            </a:r>
            <a:endParaRPr lang="en-US" dirty="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14400" y="3581400"/>
            <a:ext cx="7772400" cy="2743200"/>
          </a:xfrm>
        </p:spPr>
        <p:txBody>
          <a:bodyPr>
            <a:normAutofit/>
          </a:bodyPr>
          <a:lstStyle/>
          <a:p>
            <a:r>
              <a:rPr lang="en-US" sz="2000" dirty="0" smtClean="0">
                <a:latin typeface="Open Sans"/>
                <a:ea typeface="Segoe UI" pitchFamily="34" charset="0"/>
                <a:cs typeface="Segoe UI" pitchFamily="34" charset="0"/>
                <a:hlinkClick r:id="rId3"/>
              </a:rPr>
              <a:t>smithyok@oclc.org</a:t>
            </a:r>
            <a:endParaRPr lang="en-US" sz="2000" dirty="0" smtClean="0">
              <a:latin typeface="Open Sans"/>
              <a:ea typeface="Segoe UI" pitchFamily="34" charset="0"/>
              <a:cs typeface="Segoe UI" pitchFamily="34" charset="0"/>
            </a:endParaRPr>
          </a:p>
          <a:p>
            <a:r>
              <a:rPr lang="en-US" sz="2000" dirty="0" smtClean="0">
                <a:solidFill>
                  <a:schemeClr val="tx1"/>
                </a:solidFill>
                <a:latin typeface="Open Sans"/>
                <a:ea typeface="Segoe UI" pitchFamily="34" charset="0"/>
                <a:cs typeface="Segoe UI" pitchFamily="34" charset="0"/>
              </a:rPr>
              <a:t>@</a:t>
            </a:r>
            <a:r>
              <a:rPr lang="en-US" sz="2000" dirty="0" err="1" smtClean="0">
                <a:solidFill>
                  <a:schemeClr val="tx1"/>
                </a:solidFill>
                <a:latin typeface="Open Sans"/>
                <a:ea typeface="Segoe UI" pitchFamily="34" charset="0"/>
                <a:cs typeface="Segoe UI" pitchFamily="34" charset="0"/>
              </a:rPr>
              <a:t>KarenS_Y</a:t>
            </a:r>
            <a:endParaRPr lang="en-US" sz="2000" dirty="0" smtClean="0">
              <a:solidFill>
                <a:schemeClr val="tx1"/>
              </a:solidFill>
              <a:latin typeface="Open Sans"/>
              <a:ea typeface="Segoe UI" pitchFamily="34" charset="0"/>
              <a:cs typeface="Segoe UI" pitchFamily="34" charset="0"/>
            </a:endParaRPr>
          </a:p>
          <a:p>
            <a:r>
              <a:rPr lang="en-US" sz="2000" dirty="0" smtClean="0">
                <a:hlinkClick r:id="rId4" action="ppaction://hlinkfile"/>
              </a:rPr>
              <a:t>viaf.org/</a:t>
            </a:r>
            <a:r>
              <a:rPr lang="en-US" sz="2000" dirty="0" err="1" smtClean="0">
                <a:hlinkClick r:id="rId4" action="ppaction://hlinkfile"/>
              </a:rPr>
              <a:t>viaf</a:t>
            </a:r>
            <a:r>
              <a:rPr lang="en-US" sz="2000" dirty="0" smtClean="0">
                <a:hlinkClick r:id="rId4" action="ppaction://hlinkfile"/>
              </a:rPr>
              <a:t>/72868513</a:t>
            </a:r>
            <a:endParaRPr lang="en-US" sz="2000" dirty="0" smtClean="0"/>
          </a:p>
          <a:p>
            <a:endParaRPr lang="en-US" sz="2000" dirty="0" smtClean="0">
              <a:latin typeface="Segoe UI Light" pitchFamily="34" charset="0"/>
              <a:ea typeface="Segoe UI" pitchFamily="34" charset="0"/>
              <a:cs typeface="Segoe UI" pitchFamily="34" charset="0"/>
            </a:endParaRPr>
          </a:p>
          <a:p>
            <a:r>
              <a:rPr lang="en-US" sz="2000" dirty="0" smtClean="0">
                <a:latin typeface="Open Sans"/>
                <a:ea typeface="Segoe UI" pitchFamily="34" charset="0"/>
                <a:cs typeface="Segoe UI" pitchFamily="34" charset="0"/>
                <a:hlinkClick r:id="rId5"/>
              </a:rPr>
              <a:t>http://www.oclc.org/research/activities/registering-researchers.html</a:t>
            </a:r>
            <a:endParaRPr lang="en-US" sz="2000" dirty="0" smtClean="0">
              <a:latin typeface="Open Sans"/>
              <a:ea typeface="Segoe UI" pitchFamily="34" charset="0"/>
              <a:cs typeface="Segoe UI" pitchFamily="34" charset="0"/>
            </a:endParaRPr>
          </a:p>
          <a:p>
            <a:endParaRPr lang="en-US" sz="2000" dirty="0" smtClean="0">
              <a:latin typeface="Segoe UI Light" pitchFamily="34" charset="0"/>
              <a:ea typeface="Segoe UI" pitchFamily="34" charset="0"/>
              <a:cs typeface="Segoe UI" pitchFamily="34" charset="0"/>
            </a:endParaRPr>
          </a:p>
        </p:txBody>
      </p:sp>
    </p:spTree>
  </p:cSld>
  <p:clrMapOvr>
    <a:masterClrMapping/>
  </p:clrMapOvr>
  <p:transition>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Scholarly output impacts the reputation and ranking of the institution</a:t>
            </a:r>
            <a:endParaRPr lang="en-US"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2</a:t>
            </a:fld>
            <a:endParaRPr lang="en-US"/>
          </a:p>
        </p:txBody>
      </p:sp>
      <p:sp>
        <p:nvSpPr>
          <p:cNvPr id="4" name="Rectangle 3"/>
          <p:cNvSpPr/>
          <p:nvPr/>
        </p:nvSpPr>
        <p:spPr>
          <a:xfrm>
            <a:off x="762000" y="2667000"/>
            <a:ext cx="4572000" cy="923330"/>
          </a:xfrm>
          <a:prstGeom prst="rect">
            <a:avLst/>
          </a:prstGeom>
        </p:spPr>
        <p:txBody>
          <a:bodyPr>
            <a:spAutoFit/>
          </a:bodyPr>
          <a:lstStyle/>
          <a:p>
            <a:r>
              <a:rPr lang="en-US" dirty="0" smtClean="0"/>
              <a:t>We initially use </a:t>
            </a:r>
            <a:r>
              <a:rPr lang="en-US" i="1" dirty="0" err="1" smtClean="0"/>
              <a:t>bibliometric</a:t>
            </a:r>
            <a:r>
              <a:rPr lang="en-US" i="1" dirty="0" smtClean="0"/>
              <a:t> analysis</a:t>
            </a:r>
            <a:r>
              <a:rPr lang="en-US" dirty="0" smtClean="0"/>
              <a:t> to look at the top institutions, by publications and citation count for the past ten years…</a:t>
            </a:r>
            <a:endParaRPr lang="en-US" dirty="0"/>
          </a:p>
        </p:txBody>
      </p:sp>
      <p:pic>
        <p:nvPicPr>
          <p:cNvPr id="34819" name="Picture 3"/>
          <p:cNvPicPr>
            <a:picLocks noChangeAspect="1" noChangeArrowheads="1"/>
          </p:cNvPicPr>
          <p:nvPr/>
        </p:nvPicPr>
        <p:blipFill>
          <a:blip r:embed="rId3" cstate="print"/>
          <a:srcRect/>
          <a:stretch>
            <a:fillRect/>
          </a:stretch>
        </p:blipFill>
        <p:spPr bwMode="auto">
          <a:xfrm>
            <a:off x="762000" y="3733800"/>
            <a:ext cx="3009900" cy="968375"/>
          </a:xfrm>
          <a:prstGeom prst="rect">
            <a:avLst/>
          </a:prstGeom>
          <a:noFill/>
          <a:ln w="9525">
            <a:noFill/>
            <a:miter lim="800000"/>
            <a:headEnd/>
            <a:tailEnd/>
          </a:ln>
        </p:spPr>
      </p:pic>
      <p:pic>
        <p:nvPicPr>
          <p:cNvPr id="34820" name="Picture 4"/>
          <p:cNvPicPr>
            <a:picLocks noChangeAspect="1" noChangeArrowheads="1"/>
          </p:cNvPicPr>
          <p:nvPr/>
        </p:nvPicPr>
        <p:blipFill>
          <a:blip r:embed="rId4" cstate="print"/>
          <a:srcRect/>
          <a:stretch>
            <a:fillRect/>
          </a:stretch>
        </p:blipFill>
        <p:spPr bwMode="auto">
          <a:xfrm>
            <a:off x="3810000" y="3733800"/>
            <a:ext cx="4786313" cy="892175"/>
          </a:xfrm>
          <a:prstGeom prst="rect">
            <a:avLst/>
          </a:prstGeom>
          <a:noFill/>
          <a:ln w="9525">
            <a:noFill/>
            <a:miter lim="800000"/>
            <a:headEnd/>
            <a:tailEnd/>
          </a:ln>
        </p:spPr>
      </p:pic>
      <p:sp>
        <p:nvSpPr>
          <p:cNvPr id="8" name="Rectangle 7"/>
          <p:cNvSpPr/>
          <p:nvPr/>
        </p:nvSpPr>
        <p:spPr>
          <a:xfrm>
            <a:off x="381000" y="4800600"/>
            <a:ext cx="3352800" cy="1200329"/>
          </a:xfrm>
          <a:prstGeom prst="rect">
            <a:avLst/>
          </a:prstGeom>
        </p:spPr>
        <p:txBody>
          <a:bodyPr wrap="square">
            <a:spAutoFit/>
          </a:bodyPr>
          <a:lstStyle/>
          <a:p>
            <a:r>
              <a:rPr lang="en-US" dirty="0" smtClean="0"/>
              <a:t>Universities are ranked by several indicators of academic or research performance, including… highly cited researchers…</a:t>
            </a:r>
            <a:endParaRPr lang="en-US" dirty="0"/>
          </a:p>
        </p:txBody>
      </p:sp>
      <p:pic>
        <p:nvPicPr>
          <p:cNvPr id="34821" name="Picture 5"/>
          <p:cNvPicPr>
            <a:picLocks noChangeAspect="1" noChangeArrowheads="1"/>
          </p:cNvPicPr>
          <p:nvPr/>
        </p:nvPicPr>
        <p:blipFill>
          <a:blip r:embed="rId5" cstate="print"/>
          <a:srcRect/>
          <a:stretch>
            <a:fillRect/>
          </a:stretch>
        </p:blipFill>
        <p:spPr bwMode="auto">
          <a:xfrm>
            <a:off x="914400" y="1676400"/>
            <a:ext cx="3605213" cy="1006475"/>
          </a:xfrm>
          <a:prstGeom prst="rect">
            <a:avLst/>
          </a:prstGeom>
          <a:noFill/>
          <a:ln w="9525">
            <a:noFill/>
            <a:miter lim="800000"/>
            <a:headEnd/>
            <a:tailEnd/>
          </a:ln>
        </p:spPr>
      </p:pic>
      <p:sp>
        <p:nvSpPr>
          <p:cNvPr id="10" name="Rectangle 9"/>
          <p:cNvSpPr/>
          <p:nvPr/>
        </p:nvSpPr>
        <p:spPr>
          <a:xfrm>
            <a:off x="3886200" y="4876800"/>
            <a:ext cx="4572000" cy="646331"/>
          </a:xfrm>
          <a:prstGeom prst="rect">
            <a:avLst/>
          </a:prstGeom>
        </p:spPr>
        <p:txBody>
          <a:bodyPr>
            <a:spAutoFit/>
          </a:bodyPr>
          <a:lstStyle/>
          <a:p>
            <a:r>
              <a:rPr lang="en-US" dirty="0" smtClean="0"/>
              <a:t>Citations… are the best understood and most widely accepted measure of research strength.</a:t>
            </a:r>
            <a:endParaRPr lang="en-US" dirty="0"/>
          </a:p>
        </p:txBody>
      </p:sp>
    </p:spTree>
  </p:cSld>
  <p:clrMapOvr>
    <a:masterClrMapping/>
  </p:clrMapOvr>
  <p:transition>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A scholar may be published under many forms of names</a:t>
            </a:r>
            <a:endParaRPr lang="en-US" dirty="0"/>
          </a:p>
        </p:txBody>
      </p:sp>
      <p:sp>
        <p:nvSpPr>
          <p:cNvPr id="3" name="Slide Number Placeholder 2"/>
          <p:cNvSpPr>
            <a:spLocks noGrp="1"/>
          </p:cNvSpPr>
          <p:nvPr>
            <p:ph type="sldNum" sz="quarter" idx="12"/>
          </p:nvPr>
        </p:nvSpPr>
        <p:spPr/>
        <p:txBody>
          <a:bodyPr/>
          <a:lstStyle/>
          <a:p>
            <a:fld id="{6B3AA010-7757-41E0-A212-D41514C97AA5}" type="slidenum">
              <a:rPr lang="en-US" smtClean="0"/>
              <a:pPr/>
              <a:t>3</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685800" y="1676400"/>
            <a:ext cx="3490913" cy="2043113"/>
          </a:xfrm>
          <a:prstGeom prst="rect">
            <a:avLst/>
          </a:prstGeom>
          <a:noFill/>
          <a:ln w="9525">
            <a:noFill/>
            <a:miter lim="800000"/>
            <a:headEnd/>
            <a:tailEnd/>
          </a:ln>
        </p:spPr>
      </p:pic>
      <p:sp>
        <p:nvSpPr>
          <p:cNvPr id="6" name="TextBox 5"/>
          <p:cNvSpPr txBox="1"/>
          <p:nvPr/>
        </p:nvSpPr>
        <p:spPr>
          <a:xfrm>
            <a:off x="838200" y="3810000"/>
            <a:ext cx="2309222" cy="1477328"/>
          </a:xfrm>
          <a:prstGeom prst="rect">
            <a:avLst/>
          </a:prstGeom>
          <a:noFill/>
        </p:spPr>
        <p:txBody>
          <a:bodyPr wrap="square" rtlCol="0">
            <a:spAutoFit/>
          </a:bodyPr>
          <a:lstStyle/>
          <a:p>
            <a:r>
              <a:rPr lang="en-US" dirty="0" smtClean="0"/>
              <a:t>Also published as:</a:t>
            </a:r>
          </a:p>
          <a:p>
            <a:r>
              <a:rPr lang="en-US" dirty="0" err="1" smtClean="0"/>
              <a:t>Avram</a:t>
            </a:r>
            <a:r>
              <a:rPr lang="en-US" dirty="0" smtClean="0"/>
              <a:t> Noam Chomsky</a:t>
            </a:r>
          </a:p>
          <a:p>
            <a:r>
              <a:rPr lang="en-US" dirty="0" smtClean="0"/>
              <a:t>N. Chomsky </a:t>
            </a:r>
          </a:p>
          <a:p>
            <a:r>
              <a:rPr lang="ar-AE" dirty="0" smtClean="0"/>
              <a:t>نعوم تشومسكي</a:t>
            </a:r>
          </a:p>
          <a:p>
            <a:r>
              <a:rPr lang="he-IL" dirty="0" smtClean="0"/>
              <a:t>נועם חומסקי</a:t>
            </a:r>
            <a:endParaRPr lang="en-US" dirty="0"/>
          </a:p>
        </p:txBody>
      </p:sp>
      <p:sp>
        <p:nvSpPr>
          <p:cNvPr id="7" name="TextBox 6"/>
          <p:cNvSpPr txBox="1"/>
          <p:nvPr/>
        </p:nvSpPr>
        <p:spPr>
          <a:xfrm>
            <a:off x="4953000" y="2057400"/>
            <a:ext cx="3796873" cy="646331"/>
          </a:xfrm>
          <a:prstGeom prst="rect">
            <a:avLst/>
          </a:prstGeom>
          <a:noFill/>
        </p:spPr>
        <p:txBody>
          <a:bodyPr wrap="none" rtlCol="0">
            <a:spAutoFit/>
          </a:bodyPr>
          <a:lstStyle/>
          <a:p>
            <a:r>
              <a:rPr lang="en-US" dirty="0" smtClean="0">
                <a:latin typeface="Open Sans"/>
              </a:rPr>
              <a:t>Works translated into 50 languages</a:t>
            </a:r>
          </a:p>
          <a:p>
            <a:r>
              <a:rPr lang="en-US" dirty="0" smtClean="0">
                <a:latin typeface="Open Sans"/>
              </a:rPr>
              <a:t>(</a:t>
            </a:r>
            <a:r>
              <a:rPr lang="en-US" dirty="0" err="1" smtClean="0">
                <a:latin typeface="Open Sans"/>
              </a:rPr>
              <a:t>WorldCat</a:t>
            </a:r>
            <a:r>
              <a:rPr lang="en-US" dirty="0" smtClean="0">
                <a:latin typeface="Open Sans"/>
              </a:rPr>
              <a:t>)</a:t>
            </a:r>
            <a:endParaRPr lang="en-US" dirty="0">
              <a:latin typeface="Open Sans"/>
            </a:endParaRPr>
          </a:p>
        </p:txBody>
      </p:sp>
      <p:sp>
        <p:nvSpPr>
          <p:cNvPr id="8" name="Left Arrow 7"/>
          <p:cNvSpPr/>
          <p:nvPr/>
        </p:nvSpPr>
        <p:spPr>
          <a:xfrm>
            <a:off x="2209800" y="4419600"/>
            <a:ext cx="13716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581400" y="4419600"/>
            <a:ext cx="1596912" cy="369332"/>
          </a:xfrm>
          <a:prstGeom prst="rect">
            <a:avLst/>
          </a:prstGeom>
          <a:noFill/>
        </p:spPr>
        <p:txBody>
          <a:bodyPr wrap="none" rtlCol="0">
            <a:spAutoFit/>
          </a:bodyPr>
          <a:lstStyle/>
          <a:p>
            <a:r>
              <a:rPr lang="en-US" dirty="0" smtClean="0"/>
              <a:t>Journal articles</a:t>
            </a:r>
            <a:endParaRPr lang="en-US" dirty="0"/>
          </a:p>
        </p:txBody>
      </p:sp>
      <p:sp>
        <p:nvSpPr>
          <p:cNvPr id="11" name="TextBox 10"/>
          <p:cNvSpPr txBox="1"/>
          <p:nvPr/>
        </p:nvSpPr>
        <p:spPr>
          <a:xfrm>
            <a:off x="5410200" y="2895600"/>
            <a:ext cx="2362200" cy="4093428"/>
          </a:xfrm>
          <a:prstGeom prst="rect">
            <a:avLst/>
          </a:prstGeom>
          <a:noFill/>
        </p:spPr>
        <p:txBody>
          <a:bodyPr wrap="square" rtlCol="0">
            <a:spAutoFit/>
          </a:bodyPr>
          <a:lstStyle/>
          <a:p>
            <a:r>
              <a:rPr lang="el-GR" sz="1600" dirty="0" smtClean="0">
                <a:hlinkClick r:id="rId4"/>
              </a:rPr>
              <a:t>Νόαμ Τσόμσκι</a:t>
            </a:r>
            <a:endParaRPr lang="en-US" sz="1600" dirty="0" smtClean="0">
              <a:latin typeface="Open Sans"/>
              <a:hlinkClick r:id="rId5"/>
            </a:endParaRPr>
          </a:p>
          <a:p>
            <a:r>
              <a:rPr lang="as-IN" dirty="0" smtClean="0">
                <a:latin typeface="Open Sans"/>
                <a:hlinkClick r:id="rId5"/>
              </a:rPr>
              <a:t>নোম চম্‌স্কি</a:t>
            </a:r>
            <a:endParaRPr lang="en-US" dirty="0" smtClean="0">
              <a:latin typeface="Open Sans"/>
            </a:endParaRPr>
          </a:p>
          <a:p>
            <a:r>
              <a:rPr lang="bo-CN" sz="2400" dirty="0" smtClean="0">
                <a:hlinkClick r:id="rId6"/>
              </a:rPr>
              <a:t>ནམ་ཆོམ་སི་ཀེ།</a:t>
            </a:r>
            <a:endParaRPr lang="en-US" sz="2400" dirty="0" smtClean="0"/>
          </a:p>
          <a:p>
            <a:r>
              <a:rPr lang="gu-IN" sz="1600" dirty="0" smtClean="0">
                <a:hlinkClick r:id="rId7"/>
              </a:rPr>
              <a:t>નોઆમ ચોમ્સ્કી</a:t>
            </a:r>
            <a:endParaRPr lang="en-US" sz="1600" dirty="0" smtClean="0"/>
          </a:p>
          <a:p>
            <a:r>
              <a:rPr lang="hi-IN" sz="1600" dirty="0" smtClean="0">
                <a:hlinkClick r:id="rId8"/>
              </a:rPr>
              <a:t>नोआम चाम्सकी</a:t>
            </a:r>
            <a:endParaRPr lang="en-US" sz="1600" dirty="0" smtClean="0"/>
          </a:p>
          <a:p>
            <a:r>
              <a:rPr lang="hy-AM" sz="1600" dirty="0" smtClean="0">
                <a:hlinkClick r:id="rId9"/>
              </a:rPr>
              <a:t>Նոամ Չոմսկի</a:t>
            </a:r>
            <a:endParaRPr lang="en-US" sz="1600" dirty="0" smtClean="0"/>
          </a:p>
          <a:p>
            <a:r>
              <a:rPr lang="ja-JP" altLang="en-US" sz="1400" smtClean="0">
                <a:latin typeface="Arial Unicode MS" pitchFamily="34" charset="-128"/>
                <a:ea typeface="Arial Unicode MS" pitchFamily="34" charset="-128"/>
                <a:cs typeface="Arial Unicode MS" pitchFamily="34" charset="-128"/>
                <a:hlinkClick r:id="rId10"/>
              </a:rPr>
              <a:t>ノーム・チョムスキー</a:t>
            </a:r>
            <a:endParaRPr lang="en-US" altLang="ja-JP" sz="1400" dirty="0" smtClean="0">
              <a:latin typeface="Arial Unicode MS" pitchFamily="34" charset="-128"/>
              <a:ea typeface="Arial Unicode MS" pitchFamily="34" charset="-128"/>
              <a:cs typeface="Arial Unicode MS" pitchFamily="34" charset="-128"/>
            </a:endParaRPr>
          </a:p>
          <a:p>
            <a:r>
              <a:rPr lang="ka-GE" sz="1600" dirty="0" smtClean="0">
                <a:hlinkClick r:id="rId11"/>
              </a:rPr>
              <a:t>ნოამ ჩომსკი</a:t>
            </a:r>
            <a:endParaRPr lang="en-US" sz="1600" dirty="0" smtClean="0"/>
          </a:p>
          <a:p>
            <a:r>
              <a:rPr lang="az-Cyrl-AZ" sz="1600" dirty="0" smtClean="0">
                <a:hlinkClick r:id="rId12"/>
              </a:rPr>
              <a:t>Ноам Чомски</a:t>
            </a:r>
            <a:endParaRPr lang="en-US" sz="1600" dirty="0" smtClean="0"/>
          </a:p>
          <a:p>
            <a:r>
              <a:rPr lang="kn-IN" sz="1600" dirty="0" smtClean="0">
                <a:hlinkClick r:id="rId13"/>
              </a:rPr>
              <a:t>ನೋಅಮ್ ಚಾಮ್ಸ್ಕೀ</a:t>
            </a:r>
            <a:endParaRPr lang="en-US" sz="1600" dirty="0" smtClean="0"/>
          </a:p>
          <a:p>
            <a:r>
              <a:rPr lang="ko-KR" altLang="en-US" sz="1600" dirty="0" smtClean="0">
                <a:latin typeface="Arial Unicode MS" pitchFamily="34" charset="-128"/>
                <a:ea typeface="Arial Unicode MS" pitchFamily="34" charset="-128"/>
                <a:cs typeface="Arial Unicode MS" pitchFamily="34" charset="-128"/>
                <a:hlinkClick r:id="rId14"/>
              </a:rPr>
              <a:t>노엄 촘스키</a:t>
            </a:r>
            <a:endParaRPr lang="en-US" altLang="ko-KR" sz="1600" dirty="0" smtClean="0">
              <a:latin typeface="Arial Unicode MS" pitchFamily="34" charset="-128"/>
              <a:ea typeface="Arial Unicode MS" pitchFamily="34" charset="-128"/>
              <a:cs typeface="Arial Unicode MS" pitchFamily="34" charset="-128"/>
            </a:endParaRPr>
          </a:p>
          <a:p>
            <a:r>
              <a:rPr lang="ml-IN" sz="1400" dirty="0" smtClean="0">
                <a:latin typeface="Open Sans"/>
                <a:hlinkClick r:id="rId15"/>
              </a:rPr>
              <a:t>നോം ചോംസ്കി</a:t>
            </a:r>
            <a:endParaRPr lang="en-US" sz="1400" dirty="0" smtClean="0">
              <a:latin typeface="Open Sans"/>
            </a:endParaRPr>
          </a:p>
          <a:p>
            <a:r>
              <a:rPr lang="pa-IN" sz="1400" dirty="0" smtClean="0">
                <a:hlinkClick r:id="rId16"/>
              </a:rPr>
              <a:t>ਨੌਮ ਚੌਮਸਕੀ</a:t>
            </a:r>
            <a:endParaRPr lang="en-US" sz="1400" dirty="0" smtClean="0"/>
          </a:p>
          <a:p>
            <a:r>
              <a:rPr lang="az-Cyrl-AZ" sz="1600" dirty="0" smtClean="0">
                <a:hlinkClick r:id="rId17"/>
              </a:rPr>
              <a:t>Ноам</a:t>
            </a:r>
            <a:r>
              <a:rPr lang="en-US" sz="1600" dirty="0" smtClean="0">
                <a:latin typeface="Open Sans"/>
              </a:rPr>
              <a:t> </a:t>
            </a:r>
            <a:r>
              <a:rPr lang="az-Cyrl-AZ" sz="1600" dirty="0" smtClean="0">
                <a:hlinkClick r:id="rId17"/>
              </a:rPr>
              <a:t>Хомский</a:t>
            </a:r>
            <a:endParaRPr lang="en-US" sz="1600" dirty="0" smtClean="0"/>
          </a:p>
          <a:p>
            <a:r>
              <a:rPr lang="zh-CN" altLang="en-US" sz="1600" dirty="0" smtClean="0">
                <a:latin typeface="Arial Unicode MS" pitchFamily="34" charset="-128"/>
                <a:ea typeface="Arial Unicode MS" pitchFamily="34" charset="-128"/>
                <a:cs typeface="Arial Unicode MS" pitchFamily="34" charset="-128"/>
                <a:hlinkClick r:id="rId18"/>
              </a:rPr>
              <a:t>诺姆</a:t>
            </a:r>
            <a:r>
              <a:rPr lang="en-US" altLang="zh-CN" sz="1600" dirty="0" smtClean="0">
                <a:latin typeface="Arial Unicode MS" pitchFamily="34" charset="-128"/>
                <a:ea typeface="Arial Unicode MS" pitchFamily="34" charset="-128"/>
                <a:cs typeface="Arial Unicode MS" pitchFamily="34" charset="-128"/>
                <a:hlinkClick r:id="rId18"/>
              </a:rPr>
              <a:t>·</a:t>
            </a:r>
            <a:r>
              <a:rPr lang="zh-CN" altLang="en-US" sz="1600" dirty="0" smtClean="0">
                <a:latin typeface="Arial Unicode MS" pitchFamily="34" charset="-128"/>
                <a:ea typeface="Arial Unicode MS" pitchFamily="34" charset="-128"/>
                <a:cs typeface="Arial Unicode MS" pitchFamily="34" charset="-128"/>
                <a:hlinkClick r:id="rId18"/>
              </a:rPr>
              <a:t>乔姆斯基</a:t>
            </a:r>
            <a:endParaRPr lang="en-US" altLang="ko-KR" sz="1600" dirty="0" smtClean="0">
              <a:latin typeface="Arial Unicode MS" pitchFamily="34" charset="-128"/>
              <a:ea typeface="Arial Unicode MS" pitchFamily="34" charset="-128"/>
              <a:cs typeface="Arial Unicode MS" pitchFamily="34" charset="-128"/>
            </a:endParaRPr>
          </a:p>
          <a:p>
            <a:endParaRPr lang="en-US" sz="1600" dirty="0">
              <a:latin typeface="Arial Unicode MS" pitchFamily="34" charset="-128"/>
              <a:ea typeface="Arial Unicode MS" pitchFamily="34" charset="-128"/>
              <a:cs typeface="Arial Unicode MS" pitchFamily="34" charset="-128"/>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Same name, different people</a:t>
            </a:r>
            <a:endParaRPr lang="en-US" dirty="0"/>
          </a:p>
        </p:txBody>
      </p:sp>
      <p:sp>
        <p:nvSpPr>
          <p:cNvPr id="3" name="Slide Number Placeholder 2"/>
          <p:cNvSpPr>
            <a:spLocks noGrp="1"/>
          </p:cNvSpPr>
          <p:nvPr>
            <p:ph type="sldNum" sz="quarter" idx="12"/>
          </p:nvPr>
        </p:nvSpPr>
        <p:spPr/>
        <p:txBody>
          <a:bodyPr/>
          <a:lstStyle/>
          <a:p>
            <a:fld id="{6B3AA010-7757-41E0-A212-D41514C97AA5}" type="slidenum">
              <a:rPr lang="en-US" smtClean="0"/>
              <a:pPr/>
              <a:t>4</a:t>
            </a:fld>
            <a:endParaRPr lang="en-US"/>
          </a:p>
        </p:txBody>
      </p:sp>
      <p:pic>
        <p:nvPicPr>
          <p:cNvPr id="2050" name="Picture 2"/>
          <p:cNvPicPr>
            <a:picLocks noChangeAspect="1" noChangeArrowheads="1"/>
          </p:cNvPicPr>
          <p:nvPr/>
        </p:nvPicPr>
        <p:blipFill>
          <a:blip r:embed="rId3" cstate="print"/>
          <a:srcRect/>
          <a:stretch>
            <a:fillRect/>
          </a:stretch>
        </p:blipFill>
        <p:spPr bwMode="auto">
          <a:xfrm>
            <a:off x="304800" y="1295400"/>
            <a:ext cx="4983163" cy="2354263"/>
          </a:xfrm>
          <a:prstGeom prst="rect">
            <a:avLst/>
          </a:prstGeom>
          <a:noFill/>
          <a:ln w="9525">
            <a:noFill/>
            <a:miter lim="800000"/>
            <a:headEnd/>
            <a:tailEnd/>
          </a:ln>
        </p:spPr>
      </p:pic>
      <p:sp>
        <p:nvSpPr>
          <p:cNvPr id="5" name="Rectangle 4"/>
          <p:cNvSpPr/>
          <p:nvPr/>
        </p:nvSpPr>
        <p:spPr>
          <a:xfrm>
            <a:off x="304800" y="3962400"/>
            <a:ext cx="4572000" cy="923330"/>
          </a:xfrm>
          <a:prstGeom prst="rect">
            <a:avLst/>
          </a:prstGeom>
        </p:spPr>
        <p:txBody>
          <a:bodyPr>
            <a:spAutoFit/>
          </a:bodyPr>
          <a:lstStyle/>
          <a:p>
            <a:r>
              <a:rPr lang="en-US" dirty="0" smtClean="0"/>
              <a:t>Conlon, Michael. 1982. </a:t>
            </a:r>
            <a:r>
              <a:rPr lang="en-US" i="1" dirty="0" smtClean="0"/>
              <a:t>Continuously adaptive M-estimation in the linear model</a:t>
            </a:r>
            <a:r>
              <a:rPr lang="en-US" dirty="0" smtClean="0"/>
              <a:t>. Thesis (Ph. D.)--University of Florida, 1982.</a:t>
            </a:r>
            <a:endParaRPr lang="en-US" dirty="0"/>
          </a:p>
        </p:txBody>
      </p:sp>
      <p:pic>
        <p:nvPicPr>
          <p:cNvPr id="2051" name="Picture 3"/>
          <p:cNvPicPr>
            <a:picLocks noChangeAspect="1" noChangeArrowheads="1"/>
          </p:cNvPicPr>
          <p:nvPr/>
        </p:nvPicPr>
        <p:blipFill>
          <a:blip r:embed="rId4" cstate="print"/>
          <a:srcRect/>
          <a:stretch>
            <a:fillRect/>
          </a:stretch>
        </p:blipFill>
        <p:spPr bwMode="auto">
          <a:xfrm>
            <a:off x="5257800" y="1295400"/>
            <a:ext cx="3589337" cy="2035175"/>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5486400" y="3429000"/>
            <a:ext cx="2338476" cy="1225403"/>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5638800" y="4648200"/>
            <a:ext cx="1836737" cy="655637"/>
          </a:xfrm>
          <a:prstGeom prst="rect">
            <a:avLst/>
          </a:prstGeom>
          <a:noFill/>
          <a:ln w="9525">
            <a:noFill/>
            <a:miter lim="800000"/>
            <a:headEnd/>
            <a:tailEnd/>
          </a:ln>
        </p:spPr>
      </p:pic>
      <p:pic>
        <p:nvPicPr>
          <p:cNvPr id="2054" name="Picture 6"/>
          <p:cNvPicPr>
            <a:picLocks noChangeAspect="1" noChangeArrowheads="1"/>
          </p:cNvPicPr>
          <p:nvPr/>
        </p:nvPicPr>
        <p:blipFill>
          <a:blip r:embed="rId7" cstate="print"/>
          <a:srcRect/>
          <a:stretch>
            <a:fillRect/>
          </a:stretch>
        </p:blipFill>
        <p:spPr bwMode="auto">
          <a:xfrm>
            <a:off x="3611563" y="5334000"/>
            <a:ext cx="5532437" cy="1012825"/>
          </a:xfrm>
          <a:prstGeom prst="rect">
            <a:avLst/>
          </a:prstGeom>
          <a:noFill/>
          <a:ln w="9525">
            <a:noFill/>
            <a:miter lim="800000"/>
            <a:headEnd/>
            <a:tailEnd/>
          </a:ln>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One researcher may have many profiles or identifiers…</a:t>
            </a:r>
            <a:endParaRPr lang="en-US"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5</a:t>
            </a:fld>
            <a:endParaRPr lang="en-US"/>
          </a:p>
        </p:txBody>
      </p:sp>
      <p:sp>
        <p:nvSpPr>
          <p:cNvPr id="4" name="TextBox 3"/>
          <p:cNvSpPr txBox="1"/>
          <p:nvPr/>
        </p:nvSpPr>
        <p:spPr>
          <a:xfrm>
            <a:off x="914400" y="1447800"/>
            <a:ext cx="4482317" cy="461665"/>
          </a:xfrm>
          <a:prstGeom prst="rect">
            <a:avLst/>
          </a:prstGeom>
          <a:noFill/>
        </p:spPr>
        <p:txBody>
          <a:bodyPr wrap="none" rtlCol="0">
            <a:spAutoFit/>
          </a:bodyPr>
          <a:lstStyle/>
          <a:p>
            <a:r>
              <a:rPr lang="en-US" sz="2400" dirty="0" smtClean="0">
                <a:latin typeface="Open Sans"/>
              </a:rPr>
              <a:t>(from an email signature block)</a:t>
            </a:r>
            <a:endParaRPr lang="en-US" sz="2400" dirty="0">
              <a:latin typeface="Open Sans"/>
            </a:endParaRPr>
          </a:p>
        </p:txBody>
      </p:sp>
      <p:sp>
        <p:nvSpPr>
          <p:cNvPr id="1026" name="Rectangle 2"/>
          <p:cNvSpPr>
            <a:spLocks noChangeArrowheads="1"/>
          </p:cNvSpPr>
          <p:nvPr/>
        </p:nvSpPr>
        <p:spPr bwMode="auto">
          <a:xfrm>
            <a:off x="533400" y="2070929"/>
            <a:ext cx="8289449"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Profile</a:t>
            </a:r>
            <a:r>
              <a:rPr kumimoji="0" lang="en-US" sz="1600" b="0" i="0" u="none" strike="noStrike" cap="none" normalizeH="0" dirty="0" smtClean="0">
                <a:ln>
                  <a:noFill/>
                </a:ln>
                <a:solidFill>
                  <a:srgbClr val="000080"/>
                </a:solidFill>
                <a:effectLst/>
                <a:latin typeface="Open Sans"/>
                <a:ea typeface="Calibri" pitchFamily="34" charset="0"/>
                <a:cs typeface="Times New Roman" pitchFamily="18" charset="0"/>
              </a:rPr>
              <a:t>s: </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hlinkClick r:id="rId3"/>
              </a:rPr>
              <a:t>Academia</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hlinkClick r:id="rId4"/>
              </a:rPr>
              <a:t>Google Scholar</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hlinkClick r:id="rId5"/>
              </a:rPr>
              <a:t>ISNI</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err="1" smtClean="0">
                <a:ln>
                  <a:noFill/>
                </a:ln>
                <a:solidFill>
                  <a:srgbClr val="000080"/>
                </a:solidFill>
                <a:effectLst/>
                <a:latin typeface="Open Sans"/>
                <a:ea typeface="Calibri" pitchFamily="34" charset="0"/>
                <a:cs typeface="Times New Roman" pitchFamily="18" charset="0"/>
                <a:hlinkClick r:id="rId6"/>
              </a:rPr>
              <a:t>Mendeley</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err="1" smtClean="0">
                <a:ln>
                  <a:noFill/>
                </a:ln>
                <a:solidFill>
                  <a:srgbClr val="000080"/>
                </a:solidFill>
                <a:effectLst/>
                <a:latin typeface="Open Sans"/>
                <a:ea typeface="Calibri" pitchFamily="34" charset="0"/>
                <a:cs typeface="Times New Roman" pitchFamily="18" charset="0"/>
                <a:hlinkClick r:id="rId7"/>
              </a:rPr>
              <a:t>MicrosoftAcademic</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hlinkClick r:id="rId8"/>
              </a:rPr>
              <a:t>ORCID</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err="1" smtClean="0">
                <a:ln>
                  <a:noFill/>
                </a:ln>
                <a:solidFill>
                  <a:srgbClr val="000080"/>
                </a:solidFill>
                <a:effectLst/>
                <a:latin typeface="Open Sans"/>
                <a:ea typeface="Calibri" pitchFamily="34" charset="0"/>
                <a:cs typeface="Times New Roman" pitchFamily="18" charset="0"/>
                <a:hlinkClick r:id="rId9"/>
              </a:rPr>
              <a:t>ResearcherID</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err="1" smtClean="0">
                <a:ln>
                  <a:noFill/>
                </a:ln>
                <a:solidFill>
                  <a:srgbClr val="000080"/>
                </a:solidFill>
                <a:effectLst/>
                <a:latin typeface="Open Sans"/>
                <a:ea typeface="Calibri" pitchFamily="34" charset="0"/>
                <a:cs typeface="Times New Roman" pitchFamily="18" charset="0"/>
                <a:hlinkClick r:id="rId10"/>
              </a:rPr>
              <a:t>ResearchGate</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hlinkClick r:id="rId11"/>
              </a:rPr>
              <a:t>Scopus</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err="1" smtClean="0">
                <a:ln>
                  <a:noFill/>
                </a:ln>
                <a:solidFill>
                  <a:srgbClr val="000080"/>
                </a:solidFill>
                <a:effectLst/>
                <a:latin typeface="Open Sans"/>
                <a:ea typeface="Calibri" pitchFamily="34" charset="0"/>
                <a:cs typeface="Times New Roman" pitchFamily="18" charset="0"/>
                <a:hlinkClick r:id="rId12"/>
              </a:rPr>
              <a:t>Slideshare</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hlinkClick r:id="rId13"/>
              </a:rPr>
              <a:t>VIAF</a:t>
            </a:r>
            <a:r>
              <a:rPr kumimoji="0" lang="en-US" sz="1600" b="0" i="0" u="none" strike="noStrike" cap="none" normalizeH="0" baseline="0" dirty="0" smtClean="0">
                <a:ln>
                  <a:noFill/>
                </a:ln>
                <a:solidFill>
                  <a:srgbClr val="000080"/>
                </a:solidFill>
                <a:effectLst/>
                <a:latin typeface="Open Sans"/>
                <a:ea typeface="Calibri" pitchFamily="34" charset="0"/>
                <a:cs typeface="Times New Roman" pitchFamily="18" charset="0"/>
              </a:rPr>
              <a:t> /  </a:t>
            </a:r>
            <a:r>
              <a:rPr kumimoji="0" lang="en-US" sz="1600" b="0" i="0" u="none" strike="noStrike" cap="none" normalizeH="0" baseline="0" dirty="0" err="1" smtClean="0">
                <a:ln>
                  <a:noFill/>
                </a:ln>
                <a:solidFill>
                  <a:srgbClr val="000080"/>
                </a:solidFill>
                <a:effectLst/>
                <a:latin typeface="Open Sans"/>
                <a:ea typeface="Calibri" pitchFamily="34" charset="0"/>
                <a:cs typeface="Times New Roman" pitchFamily="18" charset="0"/>
                <a:hlinkClick r:id="rId14"/>
              </a:rPr>
              <a:t>Worldcat</a:t>
            </a:r>
            <a:endParaRPr kumimoji="0" lang="en-US" sz="1600" b="0" i="0" u="none" strike="noStrike" cap="none" normalizeH="0" baseline="0" dirty="0" smtClean="0">
              <a:ln>
                <a:noFill/>
              </a:ln>
              <a:solidFill>
                <a:schemeClr val="tx1"/>
              </a:solidFill>
              <a:effectLst/>
              <a:latin typeface="Open Sans"/>
              <a:cs typeface="Arial" pitchFamily="34" charset="0"/>
            </a:endParaRPr>
          </a:p>
        </p:txBody>
      </p:sp>
      <p:pic>
        <p:nvPicPr>
          <p:cNvPr id="1027" name="Picture 3"/>
          <p:cNvPicPr>
            <a:picLocks noChangeAspect="1" noChangeArrowheads="1"/>
          </p:cNvPicPr>
          <p:nvPr/>
        </p:nvPicPr>
        <p:blipFill>
          <a:blip r:embed="rId15" cstate="print"/>
          <a:srcRect/>
          <a:stretch>
            <a:fillRect/>
          </a:stretch>
        </p:blipFill>
        <p:spPr bwMode="auto">
          <a:xfrm>
            <a:off x="533400" y="2743200"/>
            <a:ext cx="2103437" cy="427037"/>
          </a:xfrm>
          <a:prstGeom prst="rect">
            <a:avLst/>
          </a:prstGeom>
          <a:noFill/>
          <a:ln w="9525">
            <a:noFill/>
            <a:miter lim="800000"/>
            <a:headEnd/>
            <a:tailEnd/>
          </a:ln>
        </p:spPr>
      </p:pic>
      <p:pic>
        <p:nvPicPr>
          <p:cNvPr id="1028" name="Picture 4"/>
          <p:cNvPicPr>
            <a:picLocks noChangeAspect="1" noChangeArrowheads="1"/>
          </p:cNvPicPr>
          <p:nvPr/>
        </p:nvPicPr>
        <p:blipFill>
          <a:blip r:embed="rId16" cstate="print"/>
          <a:srcRect/>
          <a:stretch>
            <a:fillRect/>
          </a:stretch>
        </p:blipFill>
        <p:spPr bwMode="auto">
          <a:xfrm>
            <a:off x="3124200" y="2667000"/>
            <a:ext cx="2378075" cy="1165225"/>
          </a:xfrm>
          <a:prstGeom prst="rect">
            <a:avLst/>
          </a:prstGeom>
          <a:noFill/>
          <a:ln w="9525">
            <a:noFill/>
            <a:miter lim="800000"/>
            <a:headEnd/>
            <a:tailEnd/>
          </a:ln>
        </p:spPr>
      </p:pic>
      <p:pic>
        <p:nvPicPr>
          <p:cNvPr id="1029" name="Picture 5"/>
          <p:cNvPicPr>
            <a:picLocks noChangeAspect="1" noChangeArrowheads="1"/>
          </p:cNvPicPr>
          <p:nvPr/>
        </p:nvPicPr>
        <p:blipFill>
          <a:blip r:embed="rId17" cstate="print"/>
          <a:srcRect/>
          <a:stretch>
            <a:fillRect/>
          </a:stretch>
        </p:blipFill>
        <p:spPr bwMode="auto">
          <a:xfrm>
            <a:off x="5486400" y="2819400"/>
            <a:ext cx="1806575" cy="647700"/>
          </a:xfrm>
          <a:prstGeom prst="rect">
            <a:avLst/>
          </a:prstGeom>
          <a:noFill/>
          <a:ln w="9525">
            <a:noFill/>
            <a:miter lim="800000"/>
            <a:headEnd/>
            <a:tailEnd/>
          </a:ln>
        </p:spPr>
      </p:pic>
      <p:pic>
        <p:nvPicPr>
          <p:cNvPr id="1030" name="Picture 6"/>
          <p:cNvPicPr>
            <a:picLocks noChangeAspect="1" noChangeArrowheads="1"/>
          </p:cNvPicPr>
          <p:nvPr/>
        </p:nvPicPr>
        <p:blipFill>
          <a:blip r:embed="rId18" cstate="print"/>
          <a:srcRect/>
          <a:stretch>
            <a:fillRect/>
          </a:stretch>
        </p:blipFill>
        <p:spPr bwMode="auto">
          <a:xfrm>
            <a:off x="381000" y="3962400"/>
            <a:ext cx="3338513" cy="631825"/>
          </a:xfrm>
          <a:prstGeom prst="rect">
            <a:avLst/>
          </a:prstGeom>
          <a:noFill/>
          <a:ln w="9525">
            <a:noFill/>
            <a:miter lim="800000"/>
            <a:headEnd/>
            <a:tailEnd/>
          </a:ln>
        </p:spPr>
      </p:pic>
      <p:pic>
        <p:nvPicPr>
          <p:cNvPr id="1031" name="Picture 7"/>
          <p:cNvPicPr>
            <a:picLocks noChangeAspect="1" noChangeArrowheads="1"/>
          </p:cNvPicPr>
          <p:nvPr/>
        </p:nvPicPr>
        <p:blipFill>
          <a:blip r:embed="rId19" cstate="print"/>
          <a:srcRect/>
          <a:stretch>
            <a:fillRect/>
          </a:stretch>
        </p:blipFill>
        <p:spPr bwMode="auto">
          <a:xfrm>
            <a:off x="4114800" y="3962400"/>
            <a:ext cx="1463675" cy="723900"/>
          </a:xfrm>
          <a:prstGeom prst="rect">
            <a:avLst/>
          </a:prstGeom>
          <a:noFill/>
          <a:ln w="9525">
            <a:noFill/>
            <a:miter lim="800000"/>
            <a:headEnd/>
            <a:tailEnd/>
          </a:ln>
        </p:spPr>
      </p:pic>
      <p:pic>
        <p:nvPicPr>
          <p:cNvPr id="1032" name="Picture 8"/>
          <p:cNvPicPr>
            <a:picLocks noChangeAspect="1" noChangeArrowheads="1"/>
          </p:cNvPicPr>
          <p:nvPr/>
        </p:nvPicPr>
        <p:blipFill>
          <a:blip r:embed="rId20" cstate="print"/>
          <a:srcRect/>
          <a:stretch>
            <a:fillRect/>
          </a:stretch>
        </p:blipFill>
        <p:spPr bwMode="auto">
          <a:xfrm>
            <a:off x="5943600" y="3886200"/>
            <a:ext cx="2378075" cy="914400"/>
          </a:xfrm>
          <a:prstGeom prst="rect">
            <a:avLst/>
          </a:prstGeom>
          <a:noFill/>
          <a:ln w="9525">
            <a:noFill/>
            <a:miter lim="800000"/>
            <a:headEnd/>
            <a:tailEnd/>
          </a:ln>
        </p:spPr>
      </p:pic>
      <p:pic>
        <p:nvPicPr>
          <p:cNvPr id="1033" name="Picture 9"/>
          <p:cNvPicPr>
            <a:picLocks noChangeAspect="1" noChangeArrowheads="1"/>
          </p:cNvPicPr>
          <p:nvPr/>
        </p:nvPicPr>
        <p:blipFill>
          <a:blip r:embed="rId21" cstate="print"/>
          <a:srcRect/>
          <a:stretch>
            <a:fillRect/>
          </a:stretch>
        </p:blipFill>
        <p:spPr bwMode="auto">
          <a:xfrm>
            <a:off x="381000" y="4876800"/>
            <a:ext cx="1852613" cy="655637"/>
          </a:xfrm>
          <a:prstGeom prst="rect">
            <a:avLst/>
          </a:prstGeom>
          <a:noFill/>
          <a:ln w="9525">
            <a:noFill/>
            <a:miter lim="800000"/>
            <a:headEnd/>
            <a:tailEnd/>
          </a:ln>
        </p:spPr>
      </p:pic>
      <p:pic>
        <p:nvPicPr>
          <p:cNvPr id="1034" name="Picture 10"/>
          <p:cNvPicPr>
            <a:picLocks noChangeAspect="1" noChangeArrowheads="1"/>
          </p:cNvPicPr>
          <p:nvPr/>
        </p:nvPicPr>
        <p:blipFill>
          <a:blip r:embed="rId22" cstate="print"/>
          <a:srcRect/>
          <a:stretch>
            <a:fillRect/>
          </a:stretch>
        </p:blipFill>
        <p:spPr bwMode="auto">
          <a:xfrm>
            <a:off x="2590800" y="4953000"/>
            <a:ext cx="1897063" cy="441325"/>
          </a:xfrm>
          <a:prstGeom prst="rect">
            <a:avLst/>
          </a:prstGeom>
          <a:noFill/>
          <a:ln w="9525">
            <a:noFill/>
            <a:miter lim="800000"/>
            <a:headEnd/>
            <a:tailEnd/>
          </a:ln>
        </p:spPr>
      </p:pic>
      <p:pic>
        <p:nvPicPr>
          <p:cNvPr id="1035" name="Picture 11"/>
          <p:cNvPicPr>
            <a:picLocks noChangeAspect="1" noChangeArrowheads="1"/>
          </p:cNvPicPr>
          <p:nvPr/>
        </p:nvPicPr>
        <p:blipFill>
          <a:blip r:embed="rId23" cstate="print"/>
          <a:srcRect/>
          <a:stretch>
            <a:fillRect/>
          </a:stretch>
        </p:blipFill>
        <p:spPr bwMode="auto">
          <a:xfrm>
            <a:off x="4876800" y="4876800"/>
            <a:ext cx="1485900" cy="312737"/>
          </a:xfrm>
          <a:prstGeom prst="rect">
            <a:avLst/>
          </a:prstGeom>
          <a:noFill/>
          <a:ln w="9525">
            <a:noFill/>
            <a:miter lim="800000"/>
            <a:headEnd/>
            <a:tailEnd/>
          </a:ln>
        </p:spPr>
      </p:pic>
      <p:pic>
        <p:nvPicPr>
          <p:cNvPr id="1036" name="Picture 12"/>
          <p:cNvPicPr>
            <a:picLocks noChangeAspect="1" noChangeArrowheads="1"/>
          </p:cNvPicPr>
          <p:nvPr/>
        </p:nvPicPr>
        <p:blipFill>
          <a:blip r:embed="rId24" cstate="print"/>
          <a:srcRect/>
          <a:stretch>
            <a:fillRect/>
          </a:stretch>
        </p:blipFill>
        <p:spPr bwMode="auto">
          <a:xfrm>
            <a:off x="4800600" y="5181600"/>
            <a:ext cx="1393825" cy="296863"/>
          </a:xfrm>
          <a:prstGeom prst="rect">
            <a:avLst/>
          </a:prstGeom>
          <a:noFill/>
          <a:ln w="9525">
            <a:noFill/>
            <a:miter lim="800000"/>
            <a:headEnd/>
            <a:tailEnd/>
          </a:ln>
        </p:spPr>
      </p:pic>
      <p:pic>
        <p:nvPicPr>
          <p:cNvPr id="1037" name="Picture 13"/>
          <p:cNvPicPr>
            <a:picLocks noChangeAspect="1" noChangeArrowheads="1"/>
          </p:cNvPicPr>
          <p:nvPr/>
        </p:nvPicPr>
        <p:blipFill>
          <a:blip r:embed="rId25" cstate="print"/>
          <a:srcRect/>
          <a:stretch>
            <a:fillRect/>
          </a:stretch>
        </p:blipFill>
        <p:spPr bwMode="auto">
          <a:xfrm>
            <a:off x="6629400" y="4953000"/>
            <a:ext cx="1196975" cy="282575"/>
          </a:xfrm>
          <a:prstGeom prst="rect">
            <a:avLst/>
          </a:prstGeom>
          <a:noFill/>
          <a:ln w="9525">
            <a:noFill/>
            <a:miter lim="800000"/>
            <a:headEnd/>
            <a:tailEnd/>
          </a:ln>
        </p:spPr>
      </p:pic>
      <p:pic>
        <p:nvPicPr>
          <p:cNvPr id="1038" name="Picture 14"/>
          <p:cNvPicPr>
            <a:picLocks noChangeAspect="1" noChangeArrowheads="1"/>
          </p:cNvPicPr>
          <p:nvPr/>
        </p:nvPicPr>
        <p:blipFill>
          <a:blip r:embed="rId26" cstate="print"/>
          <a:srcRect/>
          <a:stretch>
            <a:fillRect/>
          </a:stretch>
        </p:blipFill>
        <p:spPr bwMode="auto">
          <a:xfrm>
            <a:off x="914400" y="5715000"/>
            <a:ext cx="2293937" cy="533400"/>
          </a:xfrm>
          <a:prstGeom prst="rect">
            <a:avLst/>
          </a:prstGeom>
          <a:noFill/>
          <a:ln w="9525">
            <a:noFill/>
            <a:miter lim="800000"/>
            <a:headEnd/>
            <a:tailEnd/>
          </a:ln>
        </p:spPr>
      </p:pic>
      <p:pic>
        <p:nvPicPr>
          <p:cNvPr id="1039" name="Picture 15"/>
          <p:cNvPicPr>
            <a:picLocks noChangeAspect="1" noChangeArrowheads="1"/>
          </p:cNvPicPr>
          <p:nvPr/>
        </p:nvPicPr>
        <p:blipFill>
          <a:blip r:embed="rId27" cstate="print"/>
          <a:srcRect/>
          <a:stretch>
            <a:fillRect/>
          </a:stretch>
        </p:blipFill>
        <p:spPr bwMode="auto">
          <a:xfrm>
            <a:off x="4343400" y="5715000"/>
            <a:ext cx="1973263" cy="677863"/>
          </a:xfrm>
          <a:prstGeom prst="rect">
            <a:avLst/>
          </a:prstGeom>
          <a:noFill/>
          <a:ln w="9525">
            <a:noFill/>
            <a:miter lim="800000"/>
            <a:headEnd/>
            <a:tailEnd/>
          </a:ln>
        </p:spPr>
      </p:pic>
      <p:pic>
        <p:nvPicPr>
          <p:cNvPr id="1041" name="Picture 17" descr="C:\Users\smithyok\AppData\Local\Temp\SNAGHTML670b19.PNG"/>
          <p:cNvPicPr>
            <a:picLocks noChangeAspect="1" noChangeArrowheads="1"/>
          </p:cNvPicPr>
          <p:nvPr/>
        </p:nvPicPr>
        <p:blipFill>
          <a:blip r:embed="rId28" cstate="print"/>
          <a:srcRect/>
          <a:stretch>
            <a:fillRect/>
          </a:stretch>
        </p:blipFill>
        <p:spPr bwMode="auto">
          <a:xfrm>
            <a:off x="3238500" y="6248400"/>
            <a:ext cx="5905500" cy="476250"/>
          </a:xfrm>
          <a:prstGeom prst="rect">
            <a:avLst/>
          </a:prstGeom>
          <a:noFill/>
        </p:spPr>
      </p:pic>
    </p:spTree>
  </p:cSld>
  <p:clrMapOvr>
    <a:masterClrMapping/>
  </p:clrMapOvr>
  <p:transition>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Registering Researchers in Authority Files Task Group</a:t>
            </a:r>
            <a:endParaRPr lang="en-US"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6</a:t>
            </a:fld>
            <a:endParaRPr lang="en-US"/>
          </a:p>
        </p:txBody>
      </p:sp>
      <p:sp>
        <p:nvSpPr>
          <p:cNvPr id="5" name="TextBox 4"/>
          <p:cNvSpPr txBox="1"/>
          <p:nvPr/>
        </p:nvSpPr>
        <p:spPr>
          <a:xfrm>
            <a:off x="533400" y="1752600"/>
            <a:ext cx="8229601" cy="1384995"/>
          </a:xfrm>
          <a:prstGeom prst="rect">
            <a:avLst/>
          </a:prstGeom>
          <a:noFill/>
        </p:spPr>
        <p:txBody>
          <a:bodyPr wrap="square" rtlCol="0">
            <a:spAutoFit/>
          </a:bodyPr>
          <a:lstStyle/>
          <a:p>
            <a:r>
              <a:rPr lang="en-US" sz="2800" dirty="0" smtClean="0">
                <a:latin typeface="Open Sans"/>
              </a:rPr>
              <a:t>How to make it easier for  researchers and institutions  to more accurately measure their scholarly output?  </a:t>
            </a:r>
            <a:endParaRPr lang="en-US" sz="2800" dirty="0">
              <a:latin typeface="Open Sans"/>
            </a:endParaRPr>
          </a:p>
        </p:txBody>
      </p:sp>
      <p:sp>
        <p:nvSpPr>
          <p:cNvPr id="6" name="TextBox 5"/>
          <p:cNvSpPr txBox="1"/>
          <p:nvPr/>
        </p:nvSpPr>
        <p:spPr>
          <a:xfrm>
            <a:off x="609600" y="3429000"/>
            <a:ext cx="7772400" cy="1569660"/>
          </a:xfrm>
          <a:prstGeom prst="rect">
            <a:avLst/>
          </a:prstGeom>
          <a:noFill/>
        </p:spPr>
        <p:txBody>
          <a:bodyPr wrap="square" rtlCol="0">
            <a:spAutoFit/>
          </a:bodyPr>
          <a:lstStyle/>
          <a:p>
            <a:pPr>
              <a:buClr>
                <a:srgbClr val="0070C0"/>
              </a:buClr>
              <a:buFont typeface="Wingdings" pitchFamily="2" charset="2"/>
              <a:buChar char="Ø"/>
            </a:pPr>
            <a:r>
              <a:rPr lang="en-US" sz="2400" dirty="0" smtClean="0">
                <a:latin typeface="Open Sans"/>
              </a:rPr>
              <a:t> Challenges to integrate author identification</a:t>
            </a:r>
          </a:p>
          <a:p>
            <a:pPr>
              <a:buClr>
                <a:srgbClr val="0070C0"/>
              </a:buClr>
              <a:buFont typeface="Wingdings" pitchFamily="2" charset="2"/>
              <a:buChar char="Ø"/>
            </a:pPr>
            <a:r>
              <a:rPr lang="en-US" sz="2400" dirty="0" smtClean="0">
                <a:latin typeface="Open Sans"/>
              </a:rPr>
              <a:t> Approaches to reconcile data from multiple sources</a:t>
            </a:r>
          </a:p>
          <a:p>
            <a:pPr>
              <a:buClr>
                <a:srgbClr val="0070C0"/>
              </a:buClr>
              <a:buFont typeface="Wingdings" pitchFamily="2" charset="2"/>
              <a:buChar char="Ø"/>
            </a:pPr>
            <a:r>
              <a:rPr lang="en-US" sz="2400" dirty="0" smtClean="0">
                <a:latin typeface="Open Sans"/>
              </a:rPr>
              <a:t> Models, workflows to register and maintain integrated researcher information</a:t>
            </a:r>
            <a:endParaRPr lang="en-US" sz="2400" dirty="0">
              <a:latin typeface="Open Sans"/>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Registering Researchers in Authority Files Task Group Members</a:t>
            </a:r>
            <a:endParaRPr lang="en-US"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7</a:t>
            </a:fld>
            <a:endParaRPr lang="en-US"/>
          </a:p>
        </p:txBody>
      </p:sp>
      <p:sp>
        <p:nvSpPr>
          <p:cNvPr id="6" name="TextBox 5"/>
          <p:cNvSpPr txBox="1"/>
          <p:nvPr/>
        </p:nvSpPr>
        <p:spPr>
          <a:xfrm>
            <a:off x="457200" y="1676400"/>
            <a:ext cx="8229600" cy="5016758"/>
          </a:xfrm>
          <a:prstGeom prst="rect">
            <a:avLst/>
          </a:prstGeom>
          <a:noFill/>
        </p:spPr>
        <p:txBody>
          <a:bodyPr wrap="square" rtlCol="0">
            <a:spAutoFit/>
          </a:bodyPr>
          <a:lstStyle/>
          <a:p>
            <a:pPr>
              <a:buClr>
                <a:srgbClr val="0070C0"/>
              </a:buClr>
              <a:buFont typeface="Wingdings" pitchFamily="2" charset="2"/>
              <a:buChar char="Ø"/>
            </a:pPr>
            <a:r>
              <a:rPr lang="en-US" dirty="0" smtClean="0"/>
              <a:t> </a:t>
            </a:r>
            <a:r>
              <a:rPr lang="en-US" sz="2000" dirty="0" smtClean="0">
                <a:latin typeface="Open Sans"/>
              </a:rPr>
              <a:t>Micah Altman, MIT - </a:t>
            </a:r>
            <a:r>
              <a:rPr lang="en-US" sz="2000" dirty="0" smtClean="0">
                <a:solidFill>
                  <a:srgbClr val="0070C0"/>
                </a:solidFill>
                <a:latin typeface="Open Sans"/>
              </a:rPr>
              <a:t>ORCID Board member</a:t>
            </a:r>
          </a:p>
          <a:p>
            <a:pPr>
              <a:buClr>
                <a:srgbClr val="0070C0"/>
              </a:buClr>
              <a:buFont typeface="Wingdings" pitchFamily="2" charset="2"/>
              <a:buChar char="Ø"/>
            </a:pPr>
            <a:r>
              <a:rPr lang="en-US" sz="2000" dirty="0" smtClean="0">
                <a:latin typeface="Open Sans"/>
              </a:rPr>
              <a:t> Michael Conlon, U. Florida – </a:t>
            </a:r>
            <a:r>
              <a:rPr lang="en-US" sz="2000" dirty="0" smtClean="0">
                <a:solidFill>
                  <a:srgbClr val="0070C0"/>
                </a:solidFill>
                <a:latin typeface="Open Sans"/>
              </a:rPr>
              <a:t>PI for VIVO</a:t>
            </a:r>
          </a:p>
          <a:p>
            <a:pPr>
              <a:buClr>
                <a:srgbClr val="0070C0"/>
              </a:buClr>
              <a:buFont typeface="Wingdings" pitchFamily="2" charset="2"/>
              <a:buChar char="Ø"/>
            </a:pPr>
            <a:r>
              <a:rPr lang="en-US" sz="2000" dirty="0" smtClean="0">
                <a:latin typeface="Open Sans"/>
              </a:rPr>
              <a:t> Ana Lupe Cristan, Library of Congress – </a:t>
            </a:r>
            <a:r>
              <a:rPr lang="en-US" sz="2000" dirty="0" smtClean="0">
                <a:solidFill>
                  <a:srgbClr val="0070C0"/>
                </a:solidFill>
                <a:latin typeface="Open Sans"/>
              </a:rPr>
              <a:t>LC/NACO trainer</a:t>
            </a:r>
          </a:p>
          <a:p>
            <a:pPr>
              <a:buClr>
                <a:srgbClr val="0070C0"/>
              </a:buClr>
              <a:buFont typeface="Wingdings" pitchFamily="2" charset="2"/>
              <a:buChar char="Ø"/>
            </a:pPr>
            <a:r>
              <a:rPr lang="en-US" sz="2000" dirty="0" smtClean="0">
                <a:solidFill>
                  <a:srgbClr val="0070C0"/>
                </a:solidFill>
                <a:latin typeface="Open Sans"/>
              </a:rPr>
              <a:t> </a:t>
            </a:r>
            <a:r>
              <a:rPr lang="en-US" sz="2000" dirty="0" smtClean="0">
                <a:latin typeface="Open Sans"/>
              </a:rPr>
              <a:t>Laura Dawson, </a:t>
            </a:r>
            <a:r>
              <a:rPr lang="en-US" sz="2000" dirty="0" err="1" smtClean="0">
                <a:latin typeface="Open Sans"/>
              </a:rPr>
              <a:t>Bowker</a:t>
            </a:r>
            <a:r>
              <a:rPr lang="en-US" sz="2000" dirty="0" smtClean="0">
                <a:latin typeface="Open Sans"/>
              </a:rPr>
              <a:t> – </a:t>
            </a:r>
            <a:r>
              <a:rPr lang="en-US" sz="2000" dirty="0" smtClean="0">
                <a:solidFill>
                  <a:srgbClr val="0070C0"/>
                </a:solidFill>
                <a:latin typeface="Open Sans"/>
              </a:rPr>
              <a:t>ISNI Board member</a:t>
            </a:r>
          </a:p>
          <a:p>
            <a:pPr>
              <a:buClr>
                <a:srgbClr val="0070C0"/>
              </a:buClr>
              <a:buFont typeface="Wingdings" pitchFamily="2" charset="2"/>
              <a:buChar char="Ø"/>
            </a:pPr>
            <a:r>
              <a:rPr lang="en-US" sz="2000" dirty="0" smtClean="0">
                <a:latin typeface="Open Sans"/>
              </a:rPr>
              <a:t> Joanne Dunham, U. Leicester</a:t>
            </a:r>
          </a:p>
          <a:p>
            <a:pPr>
              <a:buClr>
                <a:srgbClr val="0070C0"/>
              </a:buClr>
              <a:buFont typeface="Wingdings" pitchFamily="2" charset="2"/>
              <a:buChar char="Ø"/>
            </a:pPr>
            <a:r>
              <a:rPr lang="en-US" sz="2000" dirty="0" smtClean="0">
                <a:latin typeface="Open Sans"/>
              </a:rPr>
              <a:t> Amanda Hill, U. Manchester – </a:t>
            </a:r>
            <a:r>
              <a:rPr lang="en-US" sz="2000" dirty="0" smtClean="0">
                <a:solidFill>
                  <a:srgbClr val="0070C0"/>
                </a:solidFill>
                <a:latin typeface="Open Sans"/>
              </a:rPr>
              <a:t>UK Names Project</a:t>
            </a:r>
          </a:p>
          <a:p>
            <a:pPr>
              <a:buClr>
                <a:srgbClr val="0070C0"/>
              </a:buClr>
              <a:buFont typeface="Wingdings" pitchFamily="2" charset="2"/>
              <a:buChar char="Ø"/>
            </a:pPr>
            <a:r>
              <a:rPr lang="en-US" sz="2000" dirty="0" smtClean="0">
                <a:solidFill>
                  <a:srgbClr val="0070C0"/>
                </a:solidFill>
                <a:latin typeface="Open Sans"/>
              </a:rPr>
              <a:t> </a:t>
            </a:r>
            <a:r>
              <a:rPr lang="en-US" sz="2000" dirty="0" smtClean="0">
                <a:latin typeface="Open Sans"/>
              </a:rPr>
              <a:t>Daniel Hook, </a:t>
            </a:r>
            <a:r>
              <a:rPr lang="en-US" sz="2000" dirty="0" err="1" smtClean="0">
                <a:latin typeface="Open Sans"/>
              </a:rPr>
              <a:t>Symplectic</a:t>
            </a:r>
            <a:r>
              <a:rPr lang="en-US" sz="2000" dirty="0" smtClean="0">
                <a:latin typeface="Open Sans"/>
              </a:rPr>
              <a:t> Limited</a:t>
            </a:r>
          </a:p>
          <a:p>
            <a:pPr>
              <a:buClr>
                <a:srgbClr val="0070C0"/>
              </a:buClr>
              <a:buFont typeface="Wingdings" pitchFamily="2" charset="2"/>
              <a:buChar char="Ø"/>
            </a:pPr>
            <a:r>
              <a:rPr lang="en-US" sz="2000" dirty="0" smtClean="0">
                <a:latin typeface="Open Sans"/>
              </a:rPr>
              <a:t> Wolfram Horstmann, U. Oxford</a:t>
            </a:r>
          </a:p>
          <a:p>
            <a:pPr>
              <a:buClr>
                <a:srgbClr val="0070C0"/>
              </a:buClr>
              <a:buFont typeface="Wingdings" pitchFamily="2" charset="2"/>
              <a:buChar char="Ø"/>
            </a:pPr>
            <a:r>
              <a:rPr lang="en-US" sz="2000" dirty="0" smtClean="0">
                <a:latin typeface="Open Sans"/>
              </a:rPr>
              <a:t> Andrew MacEwan, British Library – </a:t>
            </a:r>
            <a:r>
              <a:rPr lang="en-US" sz="2000" dirty="0" smtClean="0">
                <a:solidFill>
                  <a:srgbClr val="0070C0"/>
                </a:solidFill>
                <a:latin typeface="Open Sans"/>
              </a:rPr>
              <a:t>ISNI Board member</a:t>
            </a:r>
          </a:p>
          <a:p>
            <a:pPr>
              <a:buClr>
                <a:srgbClr val="0070C0"/>
              </a:buClr>
              <a:buFont typeface="Wingdings" pitchFamily="2" charset="2"/>
              <a:buChar char="Ø"/>
            </a:pPr>
            <a:r>
              <a:rPr lang="en-US" sz="2000" dirty="0" smtClean="0">
                <a:solidFill>
                  <a:srgbClr val="0070C0"/>
                </a:solidFill>
                <a:latin typeface="Open Sans"/>
              </a:rPr>
              <a:t> </a:t>
            </a:r>
            <a:r>
              <a:rPr lang="en-US" sz="2000" dirty="0" smtClean="0">
                <a:latin typeface="Open Sans"/>
              </a:rPr>
              <a:t>Philip Schreur, Stanford </a:t>
            </a:r>
            <a:r>
              <a:rPr lang="en-US" sz="2000" dirty="0" smtClean="0">
                <a:solidFill>
                  <a:srgbClr val="0070C0"/>
                </a:solidFill>
                <a:latin typeface="Open Sans"/>
              </a:rPr>
              <a:t>– Program for Cooperative Cataloging</a:t>
            </a:r>
          </a:p>
          <a:p>
            <a:pPr>
              <a:buClr>
                <a:srgbClr val="0070C0"/>
              </a:buClr>
              <a:buFont typeface="Wingdings" pitchFamily="2" charset="2"/>
              <a:buChar char="Ø"/>
            </a:pPr>
            <a:r>
              <a:rPr lang="en-US" sz="2000" dirty="0" smtClean="0">
                <a:solidFill>
                  <a:srgbClr val="0070C0"/>
                </a:solidFill>
                <a:latin typeface="Open Sans"/>
              </a:rPr>
              <a:t> </a:t>
            </a:r>
            <a:r>
              <a:rPr lang="en-US" sz="2000" dirty="0" smtClean="0">
                <a:latin typeface="Open Sans"/>
              </a:rPr>
              <a:t>Laura Smart, Caltech  </a:t>
            </a:r>
            <a:r>
              <a:rPr lang="en-US" sz="2000" dirty="0" smtClean="0">
                <a:solidFill>
                  <a:srgbClr val="0070C0"/>
                </a:solidFill>
                <a:latin typeface="Open Sans"/>
              </a:rPr>
              <a:t>– LC/NACO contributor</a:t>
            </a:r>
          </a:p>
          <a:p>
            <a:pPr>
              <a:buClr>
                <a:srgbClr val="0070C0"/>
              </a:buClr>
              <a:buFont typeface="Wingdings" pitchFamily="2" charset="2"/>
              <a:buChar char="Ø"/>
            </a:pPr>
            <a:r>
              <a:rPr lang="en-US" sz="2000" dirty="0" smtClean="0">
                <a:solidFill>
                  <a:srgbClr val="0070C0"/>
                </a:solidFill>
                <a:latin typeface="Open Sans"/>
              </a:rPr>
              <a:t> </a:t>
            </a:r>
            <a:r>
              <a:rPr lang="en-US" sz="2000" dirty="0" smtClean="0">
                <a:latin typeface="Open Sans"/>
              </a:rPr>
              <a:t>Melanie Wacker, Columbia</a:t>
            </a:r>
            <a:r>
              <a:rPr lang="en-US" sz="2000" dirty="0" smtClean="0">
                <a:solidFill>
                  <a:srgbClr val="0070C0"/>
                </a:solidFill>
                <a:latin typeface="Open Sans"/>
              </a:rPr>
              <a:t> – LC/NACO contributor</a:t>
            </a:r>
          </a:p>
          <a:p>
            <a:pPr>
              <a:buClr>
                <a:srgbClr val="0070C0"/>
              </a:buClr>
              <a:buFont typeface="Wingdings" pitchFamily="2" charset="2"/>
              <a:buChar char="Ø"/>
            </a:pPr>
            <a:r>
              <a:rPr lang="en-US" sz="2000" dirty="0" smtClean="0">
                <a:solidFill>
                  <a:srgbClr val="0070C0"/>
                </a:solidFill>
                <a:latin typeface="Open Sans"/>
              </a:rPr>
              <a:t> </a:t>
            </a:r>
            <a:r>
              <a:rPr lang="en-US" sz="2000" dirty="0" smtClean="0">
                <a:latin typeface="Open Sans"/>
              </a:rPr>
              <a:t>Saskia </a:t>
            </a:r>
            <a:r>
              <a:rPr lang="en-US" sz="2000" dirty="0" err="1" smtClean="0">
                <a:latin typeface="Open Sans"/>
              </a:rPr>
              <a:t>Woutersen</a:t>
            </a:r>
            <a:r>
              <a:rPr lang="en-US" sz="2000" dirty="0" smtClean="0">
                <a:latin typeface="Open Sans"/>
              </a:rPr>
              <a:t>, U. Amsterdam</a:t>
            </a:r>
          </a:p>
          <a:p>
            <a:pPr>
              <a:buClr>
                <a:srgbClr val="0070C0"/>
              </a:buClr>
              <a:buFont typeface="Wingdings" pitchFamily="2" charset="2"/>
              <a:buChar char="Ø"/>
            </a:pPr>
            <a:endParaRPr lang="en-US" sz="2000" dirty="0" smtClean="0">
              <a:solidFill>
                <a:srgbClr val="0070C0"/>
              </a:solidFill>
              <a:latin typeface="Open Sans"/>
            </a:endParaRPr>
          </a:p>
          <a:p>
            <a:pPr>
              <a:buClr>
                <a:srgbClr val="0070C0"/>
              </a:buClr>
              <a:buFont typeface="Wingdings" pitchFamily="2" charset="2"/>
              <a:buChar char="Ø"/>
            </a:pPr>
            <a:r>
              <a:rPr lang="en-US" sz="2000" dirty="0" smtClean="0">
                <a:solidFill>
                  <a:srgbClr val="0070C0"/>
                </a:solidFill>
                <a:latin typeface="Open Sans"/>
              </a:rPr>
              <a:t> </a:t>
            </a:r>
            <a:r>
              <a:rPr lang="en-US" sz="2000" dirty="0" smtClean="0">
                <a:latin typeface="Open Sans"/>
              </a:rPr>
              <a:t>Thom Hickey, OCLC Research </a:t>
            </a:r>
            <a:r>
              <a:rPr lang="en-US" sz="2000" dirty="0" smtClean="0">
                <a:solidFill>
                  <a:srgbClr val="0070C0"/>
                </a:solidFill>
                <a:latin typeface="Open Sans"/>
              </a:rPr>
              <a:t>– VIAF Council, ORCID Board</a:t>
            </a:r>
          </a:p>
          <a:p>
            <a:endParaRPr lang="en-US" sz="2000" dirty="0">
              <a:solidFill>
                <a:srgbClr val="0070C0"/>
              </a:solidFill>
              <a:latin typeface="Open Sans"/>
            </a:endParaRPr>
          </a:p>
        </p:txBody>
      </p:sp>
    </p:spTree>
  </p:cSld>
  <p:clrMapOvr>
    <a:masterClrMapping/>
  </p:clrMapOvr>
  <p:transition>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Stakeholders &amp; needs</a:t>
            </a:r>
            <a:endParaRPr lang="en-US" dirty="0">
              <a:solidFill>
                <a:srgbClr val="0070C0"/>
              </a:solidFill>
            </a:endParaRPr>
          </a:p>
        </p:txBody>
      </p:sp>
      <p:sp>
        <p:nvSpPr>
          <p:cNvPr id="3" name="Slide Number Placeholder 2"/>
          <p:cNvSpPr>
            <a:spLocks noGrp="1"/>
          </p:cNvSpPr>
          <p:nvPr>
            <p:ph type="sldNum" sz="quarter" idx="12"/>
          </p:nvPr>
        </p:nvSpPr>
        <p:spPr/>
        <p:txBody>
          <a:bodyPr/>
          <a:lstStyle/>
          <a:p>
            <a:fld id="{6B3AA010-7757-41E0-A212-D41514C97AA5}" type="slidenum">
              <a:rPr lang="en-US" smtClean="0"/>
              <a:pPr/>
              <a:t>8</a:t>
            </a:fld>
            <a:endParaRPr lang="en-US"/>
          </a:p>
        </p:txBody>
      </p:sp>
      <p:graphicFrame>
        <p:nvGraphicFramePr>
          <p:cNvPr id="5" name="Table 4"/>
          <p:cNvGraphicFramePr>
            <a:graphicFrameLocks noGrp="1"/>
          </p:cNvGraphicFramePr>
          <p:nvPr/>
        </p:nvGraphicFramePr>
        <p:xfrm>
          <a:off x="990600" y="1676400"/>
          <a:ext cx="6858000" cy="4122420"/>
        </p:xfrm>
        <a:graphic>
          <a:graphicData uri="http://schemas.openxmlformats.org/drawingml/2006/table">
            <a:tbl>
              <a:tblPr/>
              <a:tblGrid>
                <a:gridCol w="1982755"/>
                <a:gridCol w="4875245"/>
              </a:tblGrid>
              <a:tr h="182880">
                <a:tc rowSpan="4">
                  <a:txBody>
                    <a:bodyPr/>
                    <a:lstStyle/>
                    <a:p>
                      <a:pPr algn="l" fontAlgn="ctr"/>
                      <a:r>
                        <a:rPr lang="en-US" sz="1400" b="0" i="0" u="none" strike="noStrike" dirty="0">
                          <a:solidFill>
                            <a:srgbClr val="000000"/>
                          </a:solidFill>
                          <a:latin typeface="Open Sans"/>
                        </a:rPr>
                        <a:t>Researcher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Open Sans"/>
                        </a:rPr>
                        <a:t>Disseminate research</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vMerge="1">
                  <a:txBody>
                    <a:bodyPr/>
                    <a:lstStyle/>
                    <a:p>
                      <a:endParaRPr lang="en-US"/>
                    </a:p>
                  </a:txBody>
                  <a:tcPr/>
                </a:tc>
                <a:tc>
                  <a:txBody>
                    <a:bodyPr/>
                    <a:lstStyle/>
                    <a:p>
                      <a:pPr algn="l" fontAlgn="b"/>
                      <a:r>
                        <a:rPr lang="en-US" sz="1400" b="0" i="0" u="none" strike="noStrike" dirty="0">
                          <a:solidFill>
                            <a:srgbClr val="000000"/>
                          </a:solidFill>
                          <a:latin typeface="Open Sans"/>
                        </a:rPr>
                        <a:t>Compile all </a:t>
                      </a:r>
                      <a:r>
                        <a:rPr lang="en-US" sz="1400" b="0" i="0" u="none" strike="noStrike" dirty="0" smtClean="0">
                          <a:solidFill>
                            <a:srgbClr val="000000"/>
                          </a:solidFill>
                          <a:latin typeface="Open Sans"/>
                        </a:rPr>
                        <a:t>output</a:t>
                      </a:r>
                      <a:endParaRPr lang="en-US" sz="1400" b="0" i="0" u="none" strike="noStrike" dirty="0">
                        <a:solidFill>
                          <a:srgbClr val="000000"/>
                        </a:solidFill>
                        <a:latin typeface="Open Sans"/>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vMerge="1">
                  <a:txBody>
                    <a:bodyPr/>
                    <a:lstStyle/>
                    <a:p>
                      <a:endParaRPr lang="en-US"/>
                    </a:p>
                  </a:txBody>
                  <a:tcPr/>
                </a:tc>
                <a:tc>
                  <a:txBody>
                    <a:bodyPr/>
                    <a:lstStyle/>
                    <a:p>
                      <a:pPr algn="l" fontAlgn="b"/>
                      <a:r>
                        <a:rPr lang="en-US" sz="1400" b="0" i="0" u="none" strike="noStrike" dirty="0">
                          <a:solidFill>
                            <a:srgbClr val="000000"/>
                          </a:solidFill>
                          <a:latin typeface="Open Sans"/>
                        </a:rPr>
                        <a:t>Find collaborators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vMerge="1">
                  <a:txBody>
                    <a:bodyPr/>
                    <a:lstStyle/>
                    <a:p>
                      <a:endParaRPr lang="en-US"/>
                    </a:p>
                  </a:txBody>
                  <a:tcPr/>
                </a:tc>
                <a:tc>
                  <a:txBody>
                    <a:bodyPr/>
                    <a:lstStyle/>
                    <a:p>
                      <a:pPr algn="l" fontAlgn="b"/>
                      <a:r>
                        <a:rPr lang="en-US" sz="1400" b="0" i="0" u="none" strike="noStrike" dirty="0">
                          <a:solidFill>
                            <a:srgbClr val="000000"/>
                          </a:solidFill>
                          <a:latin typeface="Open Sans"/>
                        </a:rPr>
                        <a:t>Ensure network presence correct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n-US" sz="1400" b="0" i="0" u="none" strike="noStrike">
                          <a:solidFill>
                            <a:srgbClr val="000000"/>
                          </a:solidFill>
                          <a:latin typeface="Open Sans"/>
                        </a:rPr>
                        <a:t>Funder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Open Sans"/>
                        </a:rPr>
                        <a:t>Track research outputs for grants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760">
                <a:tc>
                  <a:txBody>
                    <a:bodyPr/>
                    <a:lstStyle/>
                    <a:p>
                      <a:pPr algn="l" fontAlgn="b"/>
                      <a:r>
                        <a:rPr lang="en-US" sz="1400" b="0" i="0" u="none" strike="noStrike">
                          <a:solidFill>
                            <a:srgbClr val="000000"/>
                          </a:solidFill>
                          <a:latin typeface="Open Sans"/>
                        </a:rPr>
                        <a:t>University administrator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Open Sans"/>
                        </a:rPr>
                        <a:t>Collate intellectual output of their researchers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n-US" sz="1400" b="0" i="0" u="none" strike="noStrike">
                          <a:solidFill>
                            <a:srgbClr val="000000"/>
                          </a:solidFill>
                          <a:latin typeface="Open Sans"/>
                        </a:rPr>
                        <a:t>Journalist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Open Sans"/>
                        </a:rPr>
                        <a:t>Retrieve all output of a specific researcher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n-US" sz="1400" b="0" i="0" u="none" strike="noStrike" dirty="0">
                          <a:solidFill>
                            <a:srgbClr val="000000"/>
                          </a:solidFill>
                          <a:latin typeface="Open Sans"/>
                        </a:rPr>
                        <a:t>Librarian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Open Sans"/>
                        </a:rPr>
                        <a:t>Uniquely identify each </a:t>
                      </a:r>
                      <a:r>
                        <a:rPr lang="en-US" sz="1400" b="0" i="0" u="none" strike="noStrike" dirty="0" smtClean="0">
                          <a:solidFill>
                            <a:srgbClr val="000000"/>
                          </a:solidFill>
                          <a:latin typeface="Open Sans"/>
                        </a:rPr>
                        <a:t>author </a:t>
                      </a:r>
                      <a:endParaRPr lang="en-US" sz="1400" b="0" i="0" u="none" strike="noStrike" dirty="0">
                        <a:solidFill>
                          <a:srgbClr val="000000"/>
                        </a:solidFill>
                        <a:latin typeface="Open Sans"/>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rowSpan="4">
                  <a:txBody>
                    <a:bodyPr/>
                    <a:lstStyle/>
                    <a:p>
                      <a:pPr algn="l" fontAlgn="ctr"/>
                      <a:r>
                        <a:rPr lang="en-US" sz="1400" b="0" i="0" u="none" strike="noStrike" dirty="0">
                          <a:solidFill>
                            <a:srgbClr val="000000"/>
                          </a:solidFill>
                          <a:latin typeface="Open Sans"/>
                        </a:rPr>
                        <a:t>Identity management system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Open Sans"/>
                        </a:rPr>
                        <a:t>Associate metadata, output to researcher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vMerge="1">
                  <a:txBody>
                    <a:bodyPr/>
                    <a:lstStyle/>
                    <a:p>
                      <a:endParaRPr lang="en-US"/>
                    </a:p>
                  </a:txBody>
                  <a:tcPr/>
                </a:tc>
                <a:tc>
                  <a:txBody>
                    <a:bodyPr/>
                    <a:lstStyle/>
                    <a:p>
                      <a:pPr algn="l" fontAlgn="b"/>
                      <a:r>
                        <a:rPr lang="en-US" sz="1400" b="0" i="0" u="none" strike="noStrike" dirty="0">
                          <a:solidFill>
                            <a:srgbClr val="000000"/>
                          </a:solidFill>
                          <a:latin typeface="Open Sans"/>
                        </a:rPr>
                        <a:t>Disambiguate names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vMerge="1">
                  <a:txBody>
                    <a:bodyPr/>
                    <a:lstStyle/>
                    <a:p>
                      <a:endParaRPr lang="en-US"/>
                    </a:p>
                  </a:txBody>
                  <a:tcPr/>
                </a:tc>
                <a:tc>
                  <a:txBody>
                    <a:bodyPr/>
                    <a:lstStyle/>
                    <a:p>
                      <a:pPr algn="l" fontAlgn="b"/>
                      <a:r>
                        <a:rPr lang="en-US" sz="1400" b="0" i="0" u="none" strike="noStrike" dirty="0">
                          <a:solidFill>
                            <a:srgbClr val="000000"/>
                          </a:solidFill>
                          <a:latin typeface="Open Sans"/>
                        </a:rPr>
                        <a:t>Link researcher's multiple identifiers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vMerge="1">
                  <a:txBody>
                    <a:bodyPr/>
                    <a:lstStyle/>
                    <a:p>
                      <a:endParaRPr lang="en-US"/>
                    </a:p>
                  </a:txBody>
                  <a:tcPr/>
                </a:tc>
                <a:tc>
                  <a:txBody>
                    <a:bodyPr/>
                    <a:lstStyle/>
                    <a:p>
                      <a:pPr algn="l" fontAlgn="b"/>
                      <a:r>
                        <a:rPr lang="en-US" sz="1400" b="0" i="0" u="none" strike="noStrike" dirty="0">
                          <a:solidFill>
                            <a:srgbClr val="000000"/>
                          </a:solidFill>
                          <a:latin typeface="Open Sans"/>
                        </a:rPr>
                        <a:t>Disseminate identifiers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rowSpan="6">
                  <a:txBody>
                    <a:bodyPr/>
                    <a:lstStyle/>
                    <a:p>
                      <a:pPr algn="l" fontAlgn="ctr"/>
                      <a:r>
                        <a:rPr lang="en-US" sz="1400" b="0" i="0" u="none" strike="noStrike" dirty="0" smtClean="0">
                          <a:solidFill>
                            <a:srgbClr val="000000"/>
                          </a:solidFill>
                          <a:latin typeface="Open Sans"/>
                        </a:rPr>
                        <a:t>Aggregator (includes</a:t>
                      </a:r>
                      <a:r>
                        <a:rPr lang="en-US" sz="1400" b="0" i="0" u="none" strike="noStrike" baseline="0" dirty="0" smtClean="0">
                          <a:solidFill>
                            <a:srgbClr val="000000"/>
                          </a:solidFill>
                          <a:latin typeface="Open Sans"/>
                        </a:rPr>
                        <a:t> publishers)</a:t>
                      </a:r>
                      <a:endParaRPr lang="en-US" sz="1400" b="0" i="0" u="none" strike="noStrike" dirty="0">
                        <a:solidFill>
                          <a:srgbClr val="000000"/>
                        </a:solidFill>
                        <a:latin typeface="Open San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Open Sans"/>
                        </a:rPr>
                        <a:t>Associate metadata, output to researcher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vMerge="1">
                  <a:txBody>
                    <a:bodyPr/>
                    <a:lstStyle/>
                    <a:p>
                      <a:endParaRPr lang="en-US"/>
                    </a:p>
                  </a:txBody>
                  <a:tcPr/>
                </a:tc>
                <a:tc>
                  <a:txBody>
                    <a:bodyPr/>
                    <a:lstStyle/>
                    <a:p>
                      <a:pPr algn="l" fontAlgn="b"/>
                      <a:r>
                        <a:rPr lang="en-US" sz="1400" b="0" i="0" u="none" strike="noStrike" dirty="0">
                          <a:solidFill>
                            <a:srgbClr val="000000"/>
                          </a:solidFill>
                          <a:latin typeface="Open Sans"/>
                        </a:rPr>
                        <a:t>Collate intellectual output of each researcher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vMerge="1">
                  <a:txBody>
                    <a:bodyPr/>
                    <a:lstStyle/>
                    <a:p>
                      <a:endParaRPr lang="en-US"/>
                    </a:p>
                  </a:txBody>
                  <a:tcPr/>
                </a:tc>
                <a:tc>
                  <a:txBody>
                    <a:bodyPr/>
                    <a:lstStyle/>
                    <a:p>
                      <a:pPr algn="l" fontAlgn="b"/>
                      <a:r>
                        <a:rPr lang="en-US" sz="1400" b="0" i="0" u="none" strike="noStrike" dirty="0">
                          <a:solidFill>
                            <a:srgbClr val="000000"/>
                          </a:solidFill>
                          <a:latin typeface="Open Sans"/>
                        </a:rPr>
                        <a:t>Disambiguate names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vMerge="1">
                  <a:txBody>
                    <a:bodyPr/>
                    <a:lstStyle/>
                    <a:p>
                      <a:endParaRPr lang="en-US"/>
                    </a:p>
                  </a:txBody>
                  <a:tcPr/>
                </a:tc>
                <a:tc>
                  <a:txBody>
                    <a:bodyPr/>
                    <a:lstStyle/>
                    <a:p>
                      <a:pPr algn="l" fontAlgn="b"/>
                      <a:r>
                        <a:rPr lang="en-US" sz="1400" b="0" i="0" u="none" strike="noStrike" dirty="0">
                          <a:solidFill>
                            <a:srgbClr val="000000"/>
                          </a:solidFill>
                          <a:latin typeface="Open Sans"/>
                        </a:rPr>
                        <a:t>Link researcher's multiple identifiers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vMerge="1">
                  <a:txBody>
                    <a:bodyPr/>
                    <a:lstStyle/>
                    <a:p>
                      <a:endParaRPr lang="en-US"/>
                    </a:p>
                  </a:txBody>
                  <a:tcPr/>
                </a:tc>
                <a:tc>
                  <a:txBody>
                    <a:bodyPr/>
                    <a:lstStyle/>
                    <a:p>
                      <a:pPr algn="l" fontAlgn="b"/>
                      <a:r>
                        <a:rPr lang="en-US" sz="1400" b="0" i="0" u="none" strike="noStrike" dirty="0">
                          <a:solidFill>
                            <a:srgbClr val="000000"/>
                          </a:solidFill>
                          <a:latin typeface="Open Sans"/>
                        </a:rPr>
                        <a:t>Track history of researcher's affiliations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vMerge="1">
                  <a:txBody>
                    <a:bodyPr/>
                    <a:lstStyle/>
                    <a:p>
                      <a:endParaRPr lang="en-US"/>
                    </a:p>
                  </a:txBody>
                  <a:tcPr/>
                </a:tc>
                <a:tc>
                  <a:txBody>
                    <a:bodyPr/>
                    <a:lstStyle/>
                    <a:p>
                      <a:pPr algn="l" fontAlgn="b"/>
                      <a:r>
                        <a:rPr lang="en-US" sz="1400" b="0" i="0" u="none" strike="noStrike" dirty="0">
                          <a:solidFill>
                            <a:srgbClr val="000000"/>
                          </a:solidFill>
                          <a:latin typeface="Open Sans"/>
                        </a:rPr>
                        <a:t>Track &amp; communicate updates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Some functional requirements</a:t>
            </a:r>
            <a:endParaRPr lang="en-US" dirty="0"/>
          </a:p>
        </p:txBody>
      </p:sp>
      <p:sp>
        <p:nvSpPr>
          <p:cNvPr id="3" name="Slide Number Placeholder 2"/>
          <p:cNvSpPr>
            <a:spLocks noGrp="1"/>
          </p:cNvSpPr>
          <p:nvPr>
            <p:ph type="sldNum" sz="quarter" idx="12"/>
          </p:nvPr>
        </p:nvSpPr>
        <p:spPr/>
        <p:txBody>
          <a:bodyPr/>
          <a:lstStyle/>
          <a:p>
            <a:fld id="{6B3AA010-7757-41E0-A212-D41514C97AA5}" type="slidenum">
              <a:rPr lang="en-US" smtClean="0"/>
              <a:pPr/>
              <a:t>9</a:t>
            </a:fld>
            <a:endParaRPr lang="en-US"/>
          </a:p>
        </p:txBody>
      </p:sp>
      <p:sp>
        <p:nvSpPr>
          <p:cNvPr id="4" name="TextBox 3"/>
          <p:cNvSpPr txBox="1"/>
          <p:nvPr/>
        </p:nvSpPr>
        <p:spPr>
          <a:xfrm>
            <a:off x="609600" y="2209800"/>
            <a:ext cx="8076698" cy="3693319"/>
          </a:xfrm>
          <a:prstGeom prst="rect">
            <a:avLst/>
          </a:prstGeom>
          <a:noFill/>
        </p:spPr>
        <p:txBody>
          <a:bodyPr wrap="square" rtlCol="0">
            <a:spAutoFit/>
          </a:bodyPr>
          <a:lstStyle/>
          <a:p>
            <a:pPr>
              <a:buClr>
                <a:srgbClr val="0070C0"/>
              </a:buClr>
              <a:buFont typeface="Wingdings" pitchFamily="2" charset="2"/>
              <a:buChar char="Ø"/>
            </a:pPr>
            <a:r>
              <a:rPr lang="en-US" sz="2400" dirty="0" smtClean="0">
                <a:latin typeface="Open Sans"/>
              </a:rPr>
              <a:t>Create  consistent and robust metadata</a:t>
            </a:r>
          </a:p>
          <a:p>
            <a:pPr>
              <a:buClr>
                <a:srgbClr val="0070C0"/>
              </a:buClr>
            </a:pPr>
            <a:endParaRPr lang="en-US" sz="2400" dirty="0" smtClean="0">
              <a:latin typeface="Open Sans"/>
            </a:endParaRPr>
          </a:p>
          <a:p>
            <a:pPr>
              <a:buClr>
                <a:srgbClr val="0070C0"/>
              </a:buClr>
              <a:buFont typeface="Wingdings" pitchFamily="2" charset="2"/>
              <a:buChar char="Ø"/>
            </a:pPr>
            <a:r>
              <a:rPr lang="en-US" sz="2400" dirty="0" smtClean="0">
                <a:latin typeface="Open Sans"/>
              </a:rPr>
              <a:t> Associate metadata for a researcher’s output with the correct identifier</a:t>
            </a:r>
          </a:p>
          <a:p>
            <a:pPr>
              <a:buClr>
                <a:srgbClr val="0070C0"/>
              </a:buClr>
            </a:pPr>
            <a:endParaRPr lang="en-US" sz="2400" dirty="0" smtClean="0">
              <a:latin typeface="Open Sans"/>
            </a:endParaRPr>
          </a:p>
          <a:p>
            <a:pPr>
              <a:buClr>
                <a:srgbClr val="0070C0"/>
              </a:buClr>
              <a:buFont typeface="Wingdings" pitchFamily="2" charset="2"/>
              <a:buChar char="Ø"/>
            </a:pPr>
            <a:r>
              <a:rPr lang="en-US" sz="2400" dirty="0" smtClean="0">
                <a:latin typeface="Open Sans"/>
              </a:rPr>
              <a:t> Disambiguate similar results</a:t>
            </a:r>
          </a:p>
          <a:p>
            <a:pPr>
              <a:buClr>
                <a:srgbClr val="0070C0"/>
              </a:buClr>
            </a:pPr>
            <a:endParaRPr lang="en-US" sz="2400" dirty="0" smtClean="0">
              <a:latin typeface="Open Sans"/>
            </a:endParaRPr>
          </a:p>
          <a:p>
            <a:pPr>
              <a:buClr>
                <a:srgbClr val="0070C0"/>
              </a:buClr>
              <a:buFont typeface="Wingdings" pitchFamily="2" charset="2"/>
              <a:buChar char="Ø"/>
            </a:pPr>
            <a:r>
              <a:rPr lang="en-US" sz="2400" dirty="0" smtClean="0">
                <a:latin typeface="Open Sans"/>
              </a:rPr>
              <a:t> Merge entities that represent the same researcher and split entities that represent different researchers</a:t>
            </a:r>
          </a:p>
          <a:p>
            <a:pPr>
              <a:buFont typeface="Wingdings" pitchFamily="2" charset="2"/>
              <a:buChar char="Ø"/>
            </a:pPr>
            <a:endParaRPr lang="en-US" dirty="0">
              <a:latin typeface="Open Sans"/>
            </a:endParaRPr>
          </a:p>
        </p:txBody>
      </p:sp>
      <p:sp>
        <p:nvSpPr>
          <p:cNvPr id="5" name="TextBox 4"/>
          <p:cNvSpPr txBox="1"/>
          <p:nvPr/>
        </p:nvSpPr>
        <p:spPr>
          <a:xfrm>
            <a:off x="533400" y="1371600"/>
            <a:ext cx="4801314" cy="523220"/>
          </a:xfrm>
          <a:prstGeom prst="rect">
            <a:avLst/>
          </a:prstGeom>
          <a:noFill/>
        </p:spPr>
        <p:txBody>
          <a:bodyPr wrap="none" rtlCol="0">
            <a:spAutoFit/>
          </a:bodyPr>
          <a:lstStyle/>
          <a:p>
            <a:r>
              <a:rPr lang="en-US" sz="2800" b="1" dirty="0" smtClean="0">
                <a:latin typeface="Open Sans"/>
              </a:rPr>
              <a:t>Librarian as a stakeholder</a:t>
            </a:r>
            <a:r>
              <a:rPr lang="en-US" sz="2400" dirty="0" smtClean="0">
                <a:latin typeface="Open Sans"/>
              </a:rPr>
              <a:t>	</a:t>
            </a:r>
            <a:endParaRPr lang="en-US" sz="2400" dirty="0">
              <a:latin typeface="Open Sans"/>
            </a:endParaRPr>
          </a:p>
        </p:txBody>
      </p:sp>
    </p:spTree>
  </p:cSld>
  <p:clrMapOvr>
    <a:masterClrMapping/>
  </p:clrMapOvr>
  <p:transition>
    <p:pull/>
  </p:transition>
  <p:timing>
    <p:tnLst>
      <p:par>
        <p:cTn id="1" dur="indefinite" restart="never" nodeType="tmRoot"/>
      </p:par>
    </p:tnLst>
  </p:timing>
</p:sld>
</file>

<file path=ppt/theme/theme1.xml><?xml version="1.0" encoding="utf-8"?>
<a:theme xmlns:a="http://schemas.openxmlformats.org/drawingml/2006/main" name="Research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DGB_DAG_updateOPORSLive</Template>
  <TotalTime>14577</TotalTime>
  <Words>2698</Words>
  <Application>Microsoft Office PowerPoint</Application>
  <PresentationFormat>On-screen Show (4:3)</PresentationFormat>
  <Paragraphs>327</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Research PPT template</vt:lpstr>
      <vt:lpstr>Registering Researchers in  Authority Files </vt:lpstr>
      <vt:lpstr>Scholarly output impacts the reputation and ranking of the institution</vt:lpstr>
      <vt:lpstr>A scholar may be published under many forms of names</vt:lpstr>
      <vt:lpstr>Same name, different people</vt:lpstr>
      <vt:lpstr>One researcher may have many profiles or identifiers…</vt:lpstr>
      <vt:lpstr>Registering Researchers in Authority Files Task Group</vt:lpstr>
      <vt:lpstr>Registering Researchers in Authority Files Task Group Members</vt:lpstr>
      <vt:lpstr>Stakeholders &amp; needs</vt:lpstr>
      <vt:lpstr>Some functional requirements</vt:lpstr>
      <vt:lpstr>More functional requirements</vt:lpstr>
      <vt:lpstr>Systems profiled (20)</vt:lpstr>
      <vt:lpstr>Systems profiled (20)</vt:lpstr>
      <vt:lpstr>Partial overview: Authority &amp; identifier hubs</vt:lpstr>
      <vt:lpstr>Slide 14</vt:lpstr>
      <vt:lpstr>Slide 15</vt:lpstr>
      <vt:lpstr>Some possibly emerging trends</vt:lpstr>
      <vt:lpstr>Nascent recommendations</vt:lpstr>
      <vt:lpstr>More nascent recommendations</vt:lpstr>
      <vt:lpstr>Slide 19</vt:lpstr>
    </vt:vector>
  </TitlesOfParts>
  <Company>OCLC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Registering Researchers in Authority Files</dc:title>
  <dc:creator>Karen Smith-Yoshimura</dc:creator>
  <cp:keywords>Registering Researcher ID, OCLC research, linked data</cp:keywords>
  <dc:description>Presented at the 2014 ALA Midwinter Meeting, 27 January, Philadelphia, Pennsylvania (USA)</dc:description>
  <cp:lastModifiedBy>Windows User</cp:lastModifiedBy>
  <cp:revision>918</cp:revision>
  <dcterms:created xsi:type="dcterms:W3CDTF">2013-09-23T22:39:11Z</dcterms:created>
  <dcterms:modified xsi:type="dcterms:W3CDTF">2014-11-03T22:24:37Z</dcterms:modified>
</cp:coreProperties>
</file>